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handoutMasterIdLst>
    <p:handoutMasterId r:id="rId4"/>
  </p:handoutMasterIdLst>
  <p:sldIdLst>
    <p:sldId id="258" r:id="rId2"/>
  </p:sldIdLst>
  <p:sldSz cx="51206400" cy="38404800"/>
  <p:notesSz cx="7010400" cy="9296400"/>
  <p:defaultTextStyle>
    <a:defPPr>
      <a:defRPr lang="en-US"/>
    </a:defPPr>
    <a:lvl1pPr algn="l" rtl="0" fontAlgn="base">
      <a:spcBef>
        <a:spcPct val="0"/>
      </a:spcBef>
      <a:spcAft>
        <a:spcPct val="0"/>
      </a:spcAft>
      <a:defRPr sz="10100" kern="1200">
        <a:solidFill>
          <a:schemeClr val="tx1"/>
        </a:solidFill>
        <a:latin typeface="Arial" pitchFamily="-109" charset="0"/>
        <a:ea typeface="Arial" pitchFamily="-109" charset="0"/>
        <a:cs typeface="Arial" pitchFamily="-109" charset="0"/>
      </a:defRPr>
    </a:lvl1pPr>
    <a:lvl2pPr marL="746745" algn="l" rtl="0" fontAlgn="base">
      <a:spcBef>
        <a:spcPct val="0"/>
      </a:spcBef>
      <a:spcAft>
        <a:spcPct val="0"/>
      </a:spcAft>
      <a:defRPr sz="10100" kern="1200">
        <a:solidFill>
          <a:schemeClr val="tx1"/>
        </a:solidFill>
        <a:latin typeface="Arial" pitchFamily="-109" charset="0"/>
        <a:ea typeface="Arial" pitchFamily="-109" charset="0"/>
        <a:cs typeface="Arial" pitchFamily="-109" charset="0"/>
      </a:defRPr>
    </a:lvl2pPr>
    <a:lvl3pPr marL="1493490" algn="l" rtl="0" fontAlgn="base">
      <a:spcBef>
        <a:spcPct val="0"/>
      </a:spcBef>
      <a:spcAft>
        <a:spcPct val="0"/>
      </a:spcAft>
      <a:defRPr sz="10100" kern="1200">
        <a:solidFill>
          <a:schemeClr val="tx1"/>
        </a:solidFill>
        <a:latin typeface="Arial" pitchFamily="-109" charset="0"/>
        <a:ea typeface="Arial" pitchFamily="-109" charset="0"/>
        <a:cs typeface="Arial" pitchFamily="-109" charset="0"/>
      </a:defRPr>
    </a:lvl3pPr>
    <a:lvl4pPr marL="2240234" algn="l" rtl="0" fontAlgn="base">
      <a:spcBef>
        <a:spcPct val="0"/>
      </a:spcBef>
      <a:spcAft>
        <a:spcPct val="0"/>
      </a:spcAft>
      <a:defRPr sz="10100" kern="1200">
        <a:solidFill>
          <a:schemeClr val="tx1"/>
        </a:solidFill>
        <a:latin typeface="Arial" pitchFamily="-109" charset="0"/>
        <a:ea typeface="Arial" pitchFamily="-109" charset="0"/>
        <a:cs typeface="Arial" pitchFamily="-109" charset="0"/>
      </a:defRPr>
    </a:lvl4pPr>
    <a:lvl5pPr marL="2986979" algn="l" rtl="0" fontAlgn="base">
      <a:spcBef>
        <a:spcPct val="0"/>
      </a:spcBef>
      <a:spcAft>
        <a:spcPct val="0"/>
      </a:spcAft>
      <a:defRPr sz="10100" kern="1200">
        <a:solidFill>
          <a:schemeClr val="tx1"/>
        </a:solidFill>
        <a:latin typeface="Arial" pitchFamily="-109" charset="0"/>
        <a:ea typeface="Arial" pitchFamily="-109" charset="0"/>
        <a:cs typeface="Arial" pitchFamily="-109" charset="0"/>
      </a:defRPr>
    </a:lvl5pPr>
    <a:lvl6pPr marL="3733724" algn="l" defTabSz="746745" rtl="0" eaLnBrk="1" latinLnBrk="0" hangingPunct="1">
      <a:defRPr sz="10100" kern="1200">
        <a:solidFill>
          <a:schemeClr val="tx1"/>
        </a:solidFill>
        <a:latin typeface="Arial" pitchFamily="-109" charset="0"/>
        <a:ea typeface="Arial" pitchFamily="-109" charset="0"/>
        <a:cs typeface="Arial" pitchFamily="-109" charset="0"/>
      </a:defRPr>
    </a:lvl6pPr>
    <a:lvl7pPr marL="4480469" algn="l" defTabSz="746745" rtl="0" eaLnBrk="1" latinLnBrk="0" hangingPunct="1">
      <a:defRPr sz="10100" kern="1200">
        <a:solidFill>
          <a:schemeClr val="tx1"/>
        </a:solidFill>
        <a:latin typeface="Arial" pitchFamily="-109" charset="0"/>
        <a:ea typeface="Arial" pitchFamily="-109" charset="0"/>
        <a:cs typeface="Arial" pitchFamily="-109" charset="0"/>
      </a:defRPr>
    </a:lvl7pPr>
    <a:lvl8pPr marL="5227213" algn="l" defTabSz="746745" rtl="0" eaLnBrk="1" latinLnBrk="0" hangingPunct="1">
      <a:defRPr sz="10100" kern="1200">
        <a:solidFill>
          <a:schemeClr val="tx1"/>
        </a:solidFill>
        <a:latin typeface="Arial" pitchFamily="-109" charset="0"/>
        <a:ea typeface="Arial" pitchFamily="-109" charset="0"/>
        <a:cs typeface="Arial" pitchFamily="-109" charset="0"/>
      </a:defRPr>
    </a:lvl8pPr>
    <a:lvl9pPr marL="5973958" algn="l" defTabSz="746745" rtl="0" eaLnBrk="1" latinLnBrk="0" hangingPunct="1">
      <a:defRPr sz="10100" kern="1200">
        <a:solidFill>
          <a:schemeClr val="tx1"/>
        </a:solidFill>
        <a:latin typeface="Arial" pitchFamily="-109" charset="0"/>
        <a:ea typeface="Arial" pitchFamily="-109" charset="0"/>
        <a:cs typeface="Arial" pitchFamily="-109"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918"/>
    <a:srgbClr val="C053FF"/>
    <a:srgbClr val="8F60FF"/>
    <a:srgbClr val="975BFF"/>
    <a:srgbClr val="E0A61E"/>
    <a:srgbClr val="B00000"/>
    <a:srgbClr val="650000"/>
    <a:srgbClr val="EBC914"/>
    <a:srgbClr val="8EE020"/>
    <a:srgbClr val="FAFF9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328" autoAdjust="0"/>
    <p:restoredTop sz="98067" autoAdjust="0"/>
  </p:normalViewPr>
  <p:slideViewPr>
    <p:cSldViewPr>
      <p:cViewPr>
        <p:scale>
          <a:sx n="20" d="100"/>
          <a:sy n="20" d="100"/>
        </p:scale>
        <p:origin x="-192" y="-72"/>
      </p:cViewPr>
      <p:guideLst>
        <p:guide orient="horz" pos="9168"/>
        <p:guide pos="1612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rafaelgonzalez:Library:Application%20Support:Microsoft:Office:Office%202011%20AutoRecovery:MRI%20prostate%20database%20+%20oncotype%20(version%201).xlsb"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Macintosh%20HD:Users:rafaelgonzalez:Library:Application%20Support:Microsoft:Office:Office%202011%20AutoRecovery:MRI%20prostate%20database%20+%20oncotype%20(version%201).xlsb"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sz="4000"/>
            </a:pPr>
            <a:r>
              <a:rPr lang="en-US" sz="4000" dirty="0"/>
              <a:t>Figure </a:t>
            </a:r>
            <a:r>
              <a:rPr lang="en-US" sz="4000" dirty="0" smtClean="0"/>
              <a:t>1.</a:t>
            </a:r>
            <a:r>
              <a:rPr lang="en-US" sz="4000" baseline="0" dirty="0" smtClean="0"/>
              <a:t> </a:t>
            </a:r>
            <a:r>
              <a:rPr lang="en-US" sz="4000" dirty="0" smtClean="0"/>
              <a:t>Post</a:t>
            </a:r>
            <a:r>
              <a:rPr lang="en-US" sz="4000" baseline="0" dirty="0"/>
              <a:t>-MRI </a:t>
            </a:r>
            <a:r>
              <a:rPr lang="en-US" sz="4000" dirty="0"/>
              <a:t>Gleason Scores</a:t>
            </a:r>
            <a:r>
              <a:rPr lang="en-US" sz="4000" baseline="0" dirty="0"/>
              <a:t> </a:t>
            </a:r>
            <a:r>
              <a:rPr lang="en-US" sz="4000" baseline="0" dirty="0" smtClean="0"/>
              <a:t>(n = 47)</a:t>
            </a:r>
            <a:endParaRPr lang="en-US" sz="4000" baseline="0" dirty="0"/>
          </a:p>
        </c:rich>
      </c:tx>
      <c:layout/>
      <c:overlay val="0"/>
    </c:title>
    <c:autoTitleDeleted val="0"/>
    <c:plotArea>
      <c:layout/>
      <c:pieChart>
        <c:varyColors val="1"/>
        <c:ser>
          <c:idx val="0"/>
          <c:order val="0"/>
          <c:tx>
            <c:strRef>
              <c:f>Graphs!$C$45</c:f>
              <c:strCache>
                <c:ptCount val="1"/>
                <c:pt idx="0">
                  <c:v>Figure 2. Post-MRI Gleason Score Distribution (n = 47)</c:v>
                </c:pt>
              </c:strCache>
            </c:strRef>
          </c:tx>
          <c:dPt>
            <c:idx val="0"/>
            <c:bubble3D val="0"/>
            <c:spPr>
              <a:solidFill>
                <a:schemeClr val="accent1"/>
              </a:solidFill>
            </c:spPr>
          </c:dPt>
          <c:dPt>
            <c:idx val="1"/>
            <c:bubble3D val="0"/>
            <c:spPr>
              <a:solidFill>
                <a:srgbClr val="8F60FF"/>
              </a:solidFill>
            </c:spPr>
          </c:dPt>
          <c:dPt>
            <c:idx val="2"/>
            <c:bubble3D val="0"/>
            <c:spPr>
              <a:solidFill>
                <a:srgbClr val="FFD918"/>
              </a:solidFill>
            </c:spPr>
          </c:dPt>
          <c:dPt>
            <c:idx val="3"/>
            <c:bubble3D val="0"/>
            <c:spPr>
              <a:solidFill>
                <a:srgbClr val="B00000"/>
              </a:solidFill>
            </c:spPr>
          </c:dPt>
          <c:dLbls>
            <c:txPr>
              <a:bodyPr/>
              <a:lstStyle/>
              <a:p>
                <a:pPr>
                  <a:defRPr sz="3200"/>
                </a:pPr>
                <a:endParaRPr lang="en-US"/>
              </a:p>
            </c:txPr>
            <c:showLegendKey val="0"/>
            <c:showVal val="1"/>
            <c:showCatName val="0"/>
            <c:showSerName val="0"/>
            <c:showPercent val="0"/>
            <c:showBubbleSize val="0"/>
            <c:showLeaderLines val="1"/>
          </c:dLbls>
          <c:cat>
            <c:multiLvlStrRef>
              <c:f>Graphs!$A$46:$B$49</c:f>
              <c:multiLvlStrCache>
                <c:ptCount val="4"/>
                <c:lvl>
                  <c:pt idx="0">
                    <c:v>0</c:v>
                  </c:pt>
                  <c:pt idx="1">
                    <c:v>6</c:v>
                  </c:pt>
                  <c:pt idx="2">
                    <c:v>7</c:v>
                  </c:pt>
                  <c:pt idx="3">
                    <c:v>8</c:v>
                  </c:pt>
                </c:lvl>
                <c:lvl>
                  <c:pt idx="0">
                    <c:v>Gleason Score</c:v>
                  </c:pt>
                </c:lvl>
              </c:multiLvlStrCache>
            </c:multiLvlStrRef>
          </c:cat>
          <c:val>
            <c:numRef>
              <c:f>Graphs!$C$46:$C$49</c:f>
              <c:numCache>
                <c:formatCode>General</c:formatCode>
                <c:ptCount val="4"/>
                <c:pt idx="0">
                  <c:v>18</c:v>
                </c:pt>
                <c:pt idx="1">
                  <c:v>12</c:v>
                </c:pt>
                <c:pt idx="2">
                  <c:v>16</c:v>
                </c:pt>
                <c:pt idx="3">
                  <c:v>1</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640512371850954"/>
          <c:y val="0.36162048253583701"/>
          <c:w val="0.34809161675303402"/>
          <c:h val="0.44823339390268502"/>
        </c:manualLayout>
      </c:layout>
      <c:overlay val="0"/>
      <c:txPr>
        <a:bodyPr/>
        <a:lstStyle/>
        <a:p>
          <a:pPr>
            <a:defRPr sz="2800" kern="1200" spc="0"/>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sz="4000"/>
            </a:pPr>
            <a:r>
              <a:rPr lang="en-US" sz="4000" dirty="0"/>
              <a:t>Figure </a:t>
            </a:r>
            <a:r>
              <a:rPr lang="en-US" sz="4000" dirty="0" smtClean="0"/>
              <a:t>2. </a:t>
            </a:r>
            <a:r>
              <a:rPr lang="en-US" sz="4000" dirty="0"/>
              <a:t>PI-RADS Score </a:t>
            </a:r>
            <a:r>
              <a:rPr lang="en-US" sz="4000" dirty="0" smtClean="0"/>
              <a:t>Distribution (n = 47)</a:t>
            </a:r>
            <a:endParaRPr lang="en-US" sz="4000" dirty="0"/>
          </a:p>
        </c:rich>
      </c:tx>
      <c:layout/>
      <c:overlay val="0"/>
    </c:title>
    <c:autoTitleDeleted val="0"/>
    <c:plotArea>
      <c:layout/>
      <c:pieChart>
        <c:varyColors val="1"/>
        <c:ser>
          <c:idx val="0"/>
          <c:order val="0"/>
          <c:tx>
            <c:strRef>
              <c:f>Graphs!$C$22</c:f>
              <c:strCache>
                <c:ptCount val="1"/>
                <c:pt idx="0">
                  <c:v>Figure 2. PI-RADS Score Distribution (n = 47)</c:v>
                </c:pt>
              </c:strCache>
            </c:strRef>
          </c:tx>
          <c:dPt>
            <c:idx val="1"/>
            <c:bubble3D val="0"/>
            <c:spPr>
              <a:solidFill>
                <a:srgbClr val="B00000"/>
              </a:solidFill>
            </c:spPr>
          </c:dPt>
          <c:dPt>
            <c:idx val="2"/>
            <c:bubble3D val="0"/>
            <c:spPr>
              <a:solidFill>
                <a:srgbClr val="FF6600"/>
              </a:solidFill>
            </c:spPr>
          </c:dPt>
          <c:dPt>
            <c:idx val="3"/>
            <c:bubble3D val="0"/>
            <c:spPr>
              <a:solidFill>
                <a:srgbClr val="C053FF"/>
              </a:solidFill>
            </c:spPr>
          </c:dPt>
          <c:dPt>
            <c:idx val="4"/>
            <c:bubble3D val="0"/>
            <c:spPr>
              <a:solidFill>
                <a:srgbClr val="EBC914"/>
              </a:solidFill>
            </c:spPr>
          </c:dPt>
          <c:dPt>
            <c:idx val="5"/>
            <c:bubble3D val="0"/>
            <c:spPr>
              <a:solidFill>
                <a:srgbClr val="8EE020"/>
              </a:solidFill>
            </c:spPr>
          </c:dPt>
          <c:dLbls>
            <c:dLbl>
              <c:idx val="0"/>
              <c:layout/>
              <c:showLegendKey val="0"/>
              <c:showVal val="1"/>
              <c:showCatName val="0"/>
              <c:showSerName val="0"/>
              <c:showPercent val="0"/>
              <c:showBubbleSize val="0"/>
            </c:dLbl>
            <c:dLbl>
              <c:idx val="2"/>
              <c:layout/>
              <c:showLegendKey val="0"/>
              <c:showVal val="1"/>
              <c:showCatName val="0"/>
              <c:showSerName val="0"/>
              <c:showPercent val="0"/>
              <c:showBubbleSize val="0"/>
            </c:dLbl>
            <c:dLbl>
              <c:idx val="3"/>
              <c:layout/>
              <c:showLegendKey val="0"/>
              <c:showVal val="1"/>
              <c:showCatName val="0"/>
              <c:showSerName val="0"/>
              <c:showPercent val="0"/>
              <c:showBubbleSize val="0"/>
            </c:dLbl>
            <c:dLbl>
              <c:idx val="4"/>
              <c:layout/>
              <c:showLegendKey val="0"/>
              <c:showVal val="1"/>
              <c:showCatName val="0"/>
              <c:showSerName val="0"/>
              <c:showPercent val="0"/>
              <c:showBubbleSize val="0"/>
            </c:dLbl>
            <c:dLbl>
              <c:idx val="5"/>
              <c:layout/>
              <c:showLegendKey val="0"/>
              <c:showVal val="1"/>
              <c:showCatName val="0"/>
              <c:showSerName val="0"/>
              <c:showPercent val="0"/>
              <c:showBubbleSize val="0"/>
            </c:dLbl>
            <c:txPr>
              <a:bodyPr/>
              <a:lstStyle/>
              <a:p>
                <a:pPr>
                  <a:defRPr sz="3200"/>
                </a:pPr>
                <a:endParaRPr lang="en-US"/>
              </a:p>
            </c:txPr>
            <c:showLegendKey val="0"/>
            <c:showVal val="0"/>
            <c:showCatName val="0"/>
            <c:showSerName val="0"/>
            <c:showPercent val="0"/>
            <c:showBubbleSize val="0"/>
          </c:dLbls>
          <c:cat>
            <c:multiLvlStrRef>
              <c:f>Graphs!$A$23:$B$28</c:f>
              <c:multiLvlStrCache>
                <c:ptCount val="6"/>
                <c:lvl>
                  <c:pt idx="0">
                    <c:v>0</c:v>
                  </c:pt>
                  <c:pt idx="1">
                    <c:v>1</c:v>
                  </c:pt>
                  <c:pt idx="2">
                    <c:v>2</c:v>
                  </c:pt>
                  <c:pt idx="3">
                    <c:v>3</c:v>
                  </c:pt>
                  <c:pt idx="4">
                    <c:v>4</c:v>
                  </c:pt>
                  <c:pt idx="5">
                    <c:v>5</c:v>
                  </c:pt>
                </c:lvl>
                <c:lvl>
                  <c:pt idx="0">
                    <c:v>PI-RADS</c:v>
                  </c:pt>
                </c:lvl>
              </c:multiLvlStrCache>
            </c:multiLvlStrRef>
          </c:cat>
          <c:val>
            <c:numRef>
              <c:f>Graphs!$C$23:$C$28</c:f>
              <c:numCache>
                <c:formatCode>General</c:formatCode>
                <c:ptCount val="6"/>
                <c:pt idx="0">
                  <c:v>5</c:v>
                </c:pt>
                <c:pt idx="1">
                  <c:v>0</c:v>
                </c:pt>
                <c:pt idx="2">
                  <c:v>3</c:v>
                </c:pt>
                <c:pt idx="3">
                  <c:v>9</c:v>
                </c:pt>
                <c:pt idx="4">
                  <c:v>23</c:v>
                </c:pt>
                <c:pt idx="5">
                  <c:v>7</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70942726666310996"/>
          <c:y val="0.34588243596560903"/>
          <c:w val="0.263182631972328"/>
          <c:h val="0.407624443791825"/>
        </c:manualLayout>
      </c:layout>
      <c:overlay val="0"/>
      <c:txPr>
        <a:bodyPr/>
        <a:lstStyle/>
        <a:p>
          <a:pPr>
            <a:defRPr sz="2800"/>
          </a:pPr>
          <a:endParaRPr lang="en-US"/>
        </a:p>
      </c:txPr>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vl1pPr>
          </a:lstStyle>
          <a:p>
            <a:endParaRPr lang="en-US"/>
          </a:p>
        </p:txBody>
      </p:sp>
      <p:sp>
        <p:nvSpPr>
          <p:cNvPr id="10243"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vl1pPr>
          </a:lstStyle>
          <a:p>
            <a:endParaRPr lang="en-US"/>
          </a:p>
        </p:txBody>
      </p:sp>
      <p:sp>
        <p:nvSpPr>
          <p:cNvPr id="10244"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lvl1pPr>
          </a:lstStyle>
          <a:p>
            <a:endParaRPr lang="en-US"/>
          </a:p>
        </p:txBody>
      </p:sp>
      <p:sp>
        <p:nvSpPr>
          <p:cNvPr id="10245"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vl1pPr>
          </a:lstStyle>
          <a:p>
            <a:fld id="{AC06D4A1-EFC3-EC4F-BA99-5851FBF4162C}" type="slidenum">
              <a:rPr lang="en-US"/>
              <a:pPr/>
              <a:t>‹#›</a:t>
            </a:fld>
            <a:endParaRPr lang="en-US"/>
          </a:p>
        </p:txBody>
      </p:sp>
    </p:spTree>
    <p:extLst>
      <p:ext uri="{BB962C8B-B14F-4D97-AF65-F5344CB8AC3E}">
        <p14:creationId xmlns:p14="http://schemas.microsoft.com/office/powerpoint/2010/main" val="6971923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vl1pPr>
          </a:lstStyle>
          <a:p>
            <a:endParaRPr lang="en-US"/>
          </a:p>
        </p:txBody>
      </p:sp>
      <p:sp>
        <p:nvSpPr>
          <p:cNvPr id="4099"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vl1pPr>
          </a:lstStyle>
          <a:p>
            <a:endParaRPr lang="en-US"/>
          </a:p>
        </p:txBody>
      </p:sp>
      <p:sp>
        <p:nvSpPr>
          <p:cNvPr id="14340"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02"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lvl1pPr>
          </a:lstStyle>
          <a:p>
            <a:endParaRPr lang="en-US"/>
          </a:p>
        </p:txBody>
      </p:sp>
      <p:sp>
        <p:nvSpPr>
          <p:cNvPr id="4103"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vl1pPr>
          </a:lstStyle>
          <a:p>
            <a:fld id="{C7C93733-E732-0D4B-AC88-81889CA2F5A5}" type="slidenum">
              <a:rPr lang="en-US"/>
              <a:pPr/>
              <a:t>‹#›</a:t>
            </a:fld>
            <a:endParaRPr lang="en-US"/>
          </a:p>
        </p:txBody>
      </p:sp>
    </p:spTree>
    <p:extLst>
      <p:ext uri="{BB962C8B-B14F-4D97-AF65-F5344CB8AC3E}">
        <p14:creationId xmlns:p14="http://schemas.microsoft.com/office/powerpoint/2010/main" val="225455737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2000" kern="1200">
        <a:solidFill>
          <a:schemeClr val="tx1"/>
        </a:solidFill>
        <a:latin typeface="Arial" pitchFamily="-107" charset="0"/>
        <a:ea typeface="Arial" pitchFamily="-107" charset="0"/>
        <a:cs typeface="Arial" pitchFamily="-107" charset="0"/>
      </a:defRPr>
    </a:lvl1pPr>
    <a:lvl2pPr marL="746745" algn="l" rtl="0" eaLnBrk="0" fontAlgn="base" hangingPunct="0">
      <a:spcBef>
        <a:spcPct val="30000"/>
      </a:spcBef>
      <a:spcAft>
        <a:spcPct val="0"/>
      </a:spcAft>
      <a:defRPr sz="2000" kern="1200">
        <a:solidFill>
          <a:schemeClr val="tx1"/>
        </a:solidFill>
        <a:latin typeface="Arial" pitchFamily="-107" charset="0"/>
        <a:ea typeface="Arial" pitchFamily="-107" charset="0"/>
        <a:cs typeface="Arial" pitchFamily="-107" charset="0"/>
      </a:defRPr>
    </a:lvl2pPr>
    <a:lvl3pPr marL="1493490" algn="l" rtl="0" eaLnBrk="0" fontAlgn="base" hangingPunct="0">
      <a:spcBef>
        <a:spcPct val="30000"/>
      </a:spcBef>
      <a:spcAft>
        <a:spcPct val="0"/>
      </a:spcAft>
      <a:defRPr sz="2000" kern="1200">
        <a:solidFill>
          <a:schemeClr val="tx1"/>
        </a:solidFill>
        <a:latin typeface="Arial" pitchFamily="-107" charset="0"/>
        <a:ea typeface="Arial" pitchFamily="-107" charset="0"/>
        <a:cs typeface="Arial" pitchFamily="-107" charset="0"/>
      </a:defRPr>
    </a:lvl3pPr>
    <a:lvl4pPr marL="2240234" algn="l" rtl="0" eaLnBrk="0" fontAlgn="base" hangingPunct="0">
      <a:spcBef>
        <a:spcPct val="30000"/>
      </a:spcBef>
      <a:spcAft>
        <a:spcPct val="0"/>
      </a:spcAft>
      <a:defRPr sz="2000" kern="1200">
        <a:solidFill>
          <a:schemeClr val="tx1"/>
        </a:solidFill>
        <a:latin typeface="Arial" pitchFamily="-107" charset="0"/>
        <a:ea typeface="Arial" pitchFamily="-107" charset="0"/>
        <a:cs typeface="Arial" pitchFamily="-107" charset="0"/>
      </a:defRPr>
    </a:lvl4pPr>
    <a:lvl5pPr marL="2986979" algn="l" rtl="0" eaLnBrk="0" fontAlgn="base" hangingPunct="0">
      <a:spcBef>
        <a:spcPct val="30000"/>
      </a:spcBef>
      <a:spcAft>
        <a:spcPct val="0"/>
      </a:spcAft>
      <a:defRPr sz="2000" kern="1200">
        <a:solidFill>
          <a:schemeClr val="tx1"/>
        </a:solidFill>
        <a:latin typeface="Arial" pitchFamily="-107" charset="0"/>
        <a:ea typeface="Arial" pitchFamily="-107" charset="0"/>
        <a:cs typeface="Arial" pitchFamily="-107" charset="0"/>
      </a:defRPr>
    </a:lvl5pPr>
    <a:lvl6pPr marL="3733724" algn="l" defTabSz="746745" rtl="0" eaLnBrk="1" latinLnBrk="0" hangingPunct="1">
      <a:defRPr sz="2000" kern="1200">
        <a:solidFill>
          <a:schemeClr val="tx1"/>
        </a:solidFill>
        <a:latin typeface="+mn-lt"/>
        <a:ea typeface="+mn-ea"/>
        <a:cs typeface="+mn-cs"/>
      </a:defRPr>
    </a:lvl6pPr>
    <a:lvl7pPr marL="4480469" algn="l" defTabSz="746745" rtl="0" eaLnBrk="1" latinLnBrk="0" hangingPunct="1">
      <a:defRPr sz="2000" kern="1200">
        <a:solidFill>
          <a:schemeClr val="tx1"/>
        </a:solidFill>
        <a:latin typeface="+mn-lt"/>
        <a:ea typeface="+mn-ea"/>
        <a:cs typeface="+mn-cs"/>
      </a:defRPr>
    </a:lvl7pPr>
    <a:lvl8pPr marL="5227213" algn="l" defTabSz="746745" rtl="0" eaLnBrk="1" latinLnBrk="0" hangingPunct="1">
      <a:defRPr sz="2000" kern="1200">
        <a:solidFill>
          <a:schemeClr val="tx1"/>
        </a:solidFill>
        <a:latin typeface="+mn-lt"/>
        <a:ea typeface="+mn-ea"/>
        <a:cs typeface="+mn-cs"/>
      </a:defRPr>
    </a:lvl8pPr>
    <a:lvl9pPr marL="5973958" algn="l" defTabSz="746745" rtl="0" eaLnBrk="1" latinLnBrk="0" hangingPunct="1">
      <a:defRPr sz="2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7C93733-E732-0D4B-AC88-81889CA2F5A5}"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39988" y="11929269"/>
            <a:ext cx="43526428" cy="8234363"/>
          </a:xfrm>
        </p:spPr>
        <p:txBody>
          <a:bodyPr/>
          <a:lstStyle/>
          <a:p>
            <a:r>
              <a:rPr lang="en-US" smtClean="0"/>
              <a:t>Click to edit Master title style</a:t>
            </a:r>
            <a:endParaRPr lang="en-US"/>
          </a:p>
        </p:txBody>
      </p:sp>
      <p:sp>
        <p:nvSpPr>
          <p:cNvPr id="3" name="Subtitle 2"/>
          <p:cNvSpPr>
            <a:spLocks noGrp="1"/>
          </p:cNvSpPr>
          <p:nvPr>
            <p:ph type="subTitle" idx="1"/>
          </p:nvPr>
        </p:nvSpPr>
        <p:spPr>
          <a:xfrm>
            <a:off x="7679972" y="21763831"/>
            <a:ext cx="35846456" cy="9812338"/>
          </a:xfrm>
        </p:spPr>
        <p:txBody>
          <a:bodyPr/>
          <a:lstStyle>
            <a:lvl1pPr marL="0" indent="0" algn="ctr">
              <a:buNone/>
              <a:defRPr/>
            </a:lvl1pPr>
            <a:lvl2pPr marL="746745" indent="0" algn="ctr">
              <a:buNone/>
              <a:defRPr/>
            </a:lvl2pPr>
            <a:lvl3pPr marL="1493490" indent="0" algn="ctr">
              <a:buNone/>
              <a:defRPr/>
            </a:lvl3pPr>
            <a:lvl4pPr marL="2240234" indent="0" algn="ctr">
              <a:buNone/>
              <a:defRPr/>
            </a:lvl4pPr>
            <a:lvl5pPr marL="2986979" indent="0" algn="ctr">
              <a:buNone/>
              <a:defRPr/>
            </a:lvl5pPr>
            <a:lvl6pPr marL="3733724" indent="0" algn="ctr">
              <a:buNone/>
              <a:defRPr/>
            </a:lvl6pPr>
            <a:lvl7pPr marL="4480469" indent="0" algn="ctr">
              <a:buNone/>
              <a:defRPr/>
            </a:lvl7pPr>
            <a:lvl8pPr marL="5227213" indent="0" algn="ctr">
              <a:buNone/>
              <a:defRPr/>
            </a:lvl8pPr>
            <a:lvl9pPr marL="5973958"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2272BC3A-AD25-B24E-A485-DFE0F145F3B6}"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E3CEB2E0-5DC3-F347-9551-8792C31968E6}"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125628" y="1539082"/>
            <a:ext cx="11519959" cy="3276798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560816" y="1539082"/>
            <a:ext cx="34327746" cy="3276798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C1FF0E04-2A6C-0144-9915-8E4B13630948}"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D1819F5C-0049-D643-BFA3-4E95B824357D}"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044951" y="24678086"/>
            <a:ext cx="43526428" cy="7628731"/>
          </a:xfrm>
        </p:spPr>
        <p:txBody>
          <a:bodyPr anchor="t"/>
          <a:lstStyle>
            <a:lvl1pPr algn="l">
              <a:defRPr sz="6500" b="1" cap="all"/>
            </a:lvl1pPr>
          </a:lstStyle>
          <a:p>
            <a:r>
              <a:rPr lang="en-US" smtClean="0"/>
              <a:t>Click to edit Master title style</a:t>
            </a:r>
            <a:endParaRPr lang="en-US"/>
          </a:p>
        </p:txBody>
      </p:sp>
      <p:sp>
        <p:nvSpPr>
          <p:cNvPr id="3" name="Text Placeholder 2"/>
          <p:cNvSpPr>
            <a:spLocks noGrp="1"/>
          </p:cNvSpPr>
          <p:nvPr>
            <p:ph type="body" idx="1"/>
          </p:nvPr>
        </p:nvSpPr>
        <p:spPr>
          <a:xfrm>
            <a:off x="4044951" y="16277035"/>
            <a:ext cx="43526428" cy="8401050"/>
          </a:xfrm>
        </p:spPr>
        <p:txBody>
          <a:bodyPr anchor="b"/>
          <a:lstStyle>
            <a:lvl1pPr marL="0" indent="0">
              <a:buNone/>
              <a:defRPr sz="3300"/>
            </a:lvl1pPr>
            <a:lvl2pPr marL="746745" indent="0">
              <a:buNone/>
              <a:defRPr sz="2900"/>
            </a:lvl2pPr>
            <a:lvl3pPr marL="1493490" indent="0">
              <a:buNone/>
              <a:defRPr sz="2600"/>
            </a:lvl3pPr>
            <a:lvl4pPr marL="2240234" indent="0">
              <a:buNone/>
              <a:defRPr sz="2300"/>
            </a:lvl4pPr>
            <a:lvl5pPr marL="2986979" indent="0">
              <a:buNone/>
              <a:defRPr sz="2300"/>
            </a:lvl5pPr>
            <a:lvl6pPr marL="3733724" indent="0">
              <a:buNone/>
              <a:defRPr sz="2300"/>
            </a:lvl6pPr>
            <a:lvl7pPr marL="4480469" indent="0">
              <a:buNone/>
              <a:defRPr sz="2300"/>
            </a:lvl7pPr>
            <a:lvl8pPr marL="5227213" indent="0">
              <a:buNone/>
              <a:defRPr sz="2300"/>
            </a:lvl8pPr>
            <a:lvl9pPr marL="5973958" indent="0">
              <a:buNone/>
              <a:defRPr sz="23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88E050FA-5D72-D744-83D0-4548EEBD5A9A}"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560815" y="8962232"/>
            <a:ext cx="22923852" cy="25344835"/>
          </a:xfrm>
        </p:spPr>
        <p:txBody>
          <a:bodyPr/>
          <a:lstStyle>
            <a:lvl1pPr>
              <a:defRPr sz="4600"/>
            </a:lvl1pPr>
            <a:lvl2pPr>
              <a:defRPr sz="3900"/>
            </a:lvl2pPr>
            <a:lvl3pPr>
              <a:defRPr sz="3300"/>
            </a:lvl3pPr>
            <a:lvl4pPr>
              <a:defRPr sz="2900"/>
            </a:lvl4pPr>
            <a:lvl5pPr>
              <a:defRPr sz="2900"/>
            </a:lvl5pPr>
            <a:lvl6pPr>
              <a:defRPr sz="2900"/>
            </a:lvl6pPr>
            <a:lvl7pPr>
              <a:defRPr sz="2900"/>
            </a:lvl7pPr>
            <a:lvl8pPr>
              <a:defRPr sz="2900"/>
            </a:lvl8pPr>
            <a:lvl9pPr>
              <a:defRPr sz="2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5721734" y="8962232"/>
            <a:ext cx="22923854" cy="25344835"/>
          </a:xfrm>
        </p:spPr>
        <p:txBody>
          <a:bodyPr/>
          <a:lstStyle>
            <a:lvl1pPr>
              <a:defRPr sz="4600"/>
            </a:lvl1pPr>
            <a:lvl2pPr>
              <a:defRPr sz="3900"/>
            </a:lvl2pPr>
            <a:lvl3pPr>
              <a:defRPr sz="3300"/>
            </a:lvl3pPr>
            <a:lvl4pPr>
              <a:defRPr sz="2900"/>
            </a:lvl4pPr>
            <a:lvl5pPr>
              <a:defRPr sz="2900"/>
            </a:lvl5pPr>
            <a:lvl6pPr>
              <a:defRPr sz="2900"/>
            </a:lvl6pPr>
            <a:lvl7pPr>
              <a:defRPr sz="2900"/>
            </a:lvl7pPr>
            <a:lvl8pPr>
              <a:defRPr sz="2900"/>
            </a:lvl8pPr>
            <a:lvl9pPr>
              <a:defRPr sz="2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AC636DF2-52EF-E242-AFCA-E04DBD807F24}"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560815" y="8595520"/>
            <a:ext cx="22625050" cy="3583781"/>
          </a:xfrm>
        </p:spPr>
        <p:txBody>
          <a:bodyPr anchor="b"/>
          <a:lstStyle>
            <a:lvl1pPr marL="0" indent="0">
              <a:buNone/>
              <a:defRPr sz="3900" b="1"/>
            </a:lvl1pPr>
            <a:lvl2pPr marL="746745" indent="0">
              <a:buNone/>
              <a:defRPr sz="3300" b="1"/>
            </a:lvl2pPr>
            <a:lvl3pPr marL="1493490" indent="0">
              <a:buNone/>
              <a:defRPr sz="2900" b="1"/>
            </a:lvl3pPr>
            <a:lvl4pPr marL="2240234" indent="0">
              <a:buNone/>
              <a:defRPr sz="2600" b="1"/>
            </a:lvl4pPr>
            <a:lvl5pPr marL="2986979" indent="0">
              <a:buNone/>
              <a:defRPr sz="2600" b="1"/>
            </a:lvl5pPr>
            <a:lvl6pPr marL="3733724" indent="0">
              <a:buNone/>
              <a:defRPr sz="2600" b="1"/>
            </a:lvl6pPr>
            <a:lvl7pPr marL="4480469" indent="0">
              <a:buNone/>
              <a:defRPr sz="2600" b="1"/>
            </a:lvl7pPr>
            <a:lvl8pPr marL="5227213" indent="0">
              <a:buNone/>
              <a:defRPr sz="2600" b="1"/>
            </a:lvl8pPr>
            <a:lvl9pPr marL="5973958" indent="0">
              <a:buNone/>
              <a:defRPr sz="2600" b="1"/>
            </a:lvl9pPr>
          </a:lstStyle>
          <a:p>
            <a:pPr lvl="0"/>
            <a:r>
              <a:rPr lang="en-US" smtClean="0"/>
              <a:t>Click to edit Master text styles</a:t>
            </a:r>
          </a:p>
        </p:txBody>
      </p:sp>
      <p:sp>
        <p:nvSpPr>
          <p:cNvPr id="4" name="Content Placeholder 3"/>
          <p:cNvSpPr>
            <a:spLocks noGrp="1"/>
          </p:cNvSpPr>
          <p:nvPr>
            <p:ph sz="half" idx="2"/>
          </p:nvPr>
        </p:nvSpPr>
        <p:spPr>
          <a:xfrm>
            <a:off x="2560815" y="12179300"/>
            <a:ext cx="22625050" cy="22127767"/>
          </a:xfrm>
        </p:spPr>
        <p:txBody>
          <a:bodyPr/>
          <a:lstStyle>
            <a:lvl1pPr>
              <a:defRPr sz="3900"/>
            </a:lvl1pPr>
            <a:lvl2pPr>
              <a:defRPr sz="33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6013128" y="8595520"/>
            <a:ext cx="22632459" cy="3583781"/>
          </a:xfrm>
        </p:spPr>
        <p:txBody>
          <a:bodyPr anchor="b"/>
          <a:lstStyle>
            <a:lvl1pPr marL="0" indent="0">
              <a:buNone/>
              <a:defRPr sz="3900" b="1"/>
            </a:lvl1pPr>
            <a:lvl2pPr marL="746745" indent="0">
              <a:buNone/>
              <a:defRPr sz="3300" b="1"/>
            </a:lvl2pPr>
            <a:lvl3pPr marL="1493490" indent="0">
              <a:buNone/>
              <a:defRPr sz="2900" b="1"/>
            </a:lvl3pPr>
            <a:lvl4pPr marL="2240234" indent="0">
              <a:buNone/>
              <a:defRPr sz="2600" b="1"/>
            </a:lvl4pPr>
            <a:lvl5pPr marL="2986979" indent="0">
              <a:buNone/>
              <a:defRPr sz="2600" b="1"/>
            </a:lvl5pPr>
            <a:lvl6pPr marL="3733724" indent="0">
              <a:buNone/>
              <a:defRPr sz="2600" b="1"/>
            </a:lvl6pPr>
            <a:lvl7pPr marL="4480469" indent="0">
              <a:buNone/>
              <a:defRPr sz="2600" b="1"/>
            </a:lvl7pPr>
            <a:lvl8pPr marL="5227213" indent="0">
              <a:buNone/>
              <a:defRPr sz="2600" b="1"/>
            </a:lvl8pPr>
            <a:lvl9pPr marL="5973958" indent="0">
              <a:buNone/>
              <a:defRPr sz="2600" b="1"/>
            </a:lvl9pPr>
          </a:lstStyle>
          <a:p>
            <a:pPr lvl="0"/>
            <a:r>
              <a:rPr lang="en-US" smtClean="0"/>
              <a:t>Click to edit Master text styles</a:t>
            </a:r>
          </a:p>
        </p:txBody>
      </p:sp>
      <p:sp>
        <p:nvSpPr>
          <p:cNvPr id="6" name="Content Placeholder 5"/>
          <p:cNvSpPr>
            <a:spLocks noGrp="1"/>
          </p:cNvSpPr>
          <p:nvPr>
            <p:ph sz="quarter" idx="4"/>
          </p:nvPr>
        </p:nvSpPr>
        <p:spPr>
          <a:xfrm>
            <a:off x="26013128" y="12179300"/>
            <a:ext cx="22632459" cy="22127767"/>
          </a:xfrm>
        </p:spPr>
        <p:txBody>
          <a:bodyPr/>
          <a:lstStyle>
            <a:lvl1pPr>
              <a:defRPr sz="3900"/>
            </a:lvl1pPr>
            <a:lvl2pPr>
              <a:defRPr sz="33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2759270F-592C-2849-A430-E4EEF36970BB}"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944C059E-3118-F648-82C9-58FB1A842ADF}"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24FA62D8-E070-CD44-BF02-48FE1D553D50}"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815" y="1527970"/>
            <a:ext cx="16846550" cy="6509148"/>
          </a:xfrm>
        </p:spPr>
        <p:txBody>
          <a:bodyPr anchor="b"/>
          <a:lstStyle>
            <a:lvl1pPr algn="l">
              <a:defRPr sz="3300" b="1"/>
            </a:lvl1pPr>
          </a:lstStyle>
          <a:p>
            <a:r>
              <a:rPr lang="en-US" smtClean="0"/>
              <a:t>Click to edit Master title style</a:t>
            </a:r>
            <a:endParaRPr lang="en-US"/>
          </a:p>
        </p:txBody>
      </p:sp>
      <p:sp>
        <p:nvSpPr>
          <p:cNvPr id="3" name="Content Placeholder 2"/>
          <p:cNvSpPr>
            <a:spLocks noGrp="1"/>
          </p:cNvSpPr>
          <p:nvPr>
            <p:ph idx="1"/>
          </p:nvPr>
        </p:nvSpPr>
        <p:spPr>
          <a:xfrm>
            <a:off x="20019787" y="1527970"/>
            <a:ext cx="28625800" cy="32779098"/>
          </a:xfrm>
        </p:spPr>
        <p:txBody>
          <a:bodyPr/>
          <a:lstStyle>
            <a:lvl1pPr>
              <a:defRPr sz="5200"/>
            </a:lvl1pPr>
            <a:lvl2pPr>
              <a:defRPr sz="4600"/>
            </a:lvl2pPr>
            <a:lvl3pPr>
              <a:defRPr sz="3900"/>
            </a:lvl3pPr>
            <a:lvl4pPr>
              <a:defRPr sz="3300"/>
            </a:lvl4pPr>
            <a:lvl5pPr>
              <a:defRPr sz="3300"/>
            </a:lvl5pPr>
            <a:lvl6pPr>
              <a:defRPr sz="3300"/>
            </a:lvl6pPr>
            <a:lvl7pPr>
              <a:defRPr sz="3300"/>
            </a:lvl7pPr>
            <a:lvl8pPr>
              <a:defRPr sz="3300"/>
            </a:lvl8pPr>
            <a:lvl9pPr>
              <a:defRPr sz="3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560815" y="8037117"/>
            <a:ext cx="16846550" cy="26269950"/>
          </a:xfrm>
        </p:spPr>
        <p:txBody>
          <a:bodyPr/>
          <a:lstStyle>
            <a:lvl1pPr marL="0" indent="0">
              <a:buNone/>
              <a:defRPr sz="2300"/>
            </a:lvl1pPr>
            <a:lvl2pPr marL="746745" indent="0">
              <a:buNone/>
              <a:defRPr sz="2000"/>
            </a:lvl2pPr>
            <a:lvl3pPr marL="1493490" indent="0">
              <a:buNone/>
              <a:defRPr sz="1600"/>
            </a:lvl3pPr>
            <a:lvl4pPr marL="2240234" indent="0">
              <a:buNone/>
              <a:defRPr sz="1500"/>
            </a:lvl4pPr>
            <a:lvl5pPr marL="2986979" indent="0">
              <a:buNone/>
              <a:defRPr sz="1500"/>
            </a:lvl5pPr>
            <a:lvl6pPr marL="3733724" indent="0">
              <a:buNone/>
              <a:defRPr sz="1500"/>
            </a:lvl6pPr>
            <a:lvl7pPr marL="4480469" indent="0">
              <a:buNone/>
              <a:defRPr sz="1500"/>
            </a:lvl7pPr>
            <a:lvl8pPr marL="5227213" indent="0">
              <a:buNone/>
              <a:defRPr sz="1500"/>
            </a:lvl8pPr>
            <a:lvl9pPr marL="5973958" indent="0">
              <a:buNone/>
              <a:defRPr sz="15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9125B691-7228-604D-8209-761FD4446707}"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35823" y="26883917"/>
            <a:ext cx="30724828" cy="3172619"/>
          </a:xfrm>
        </p:spPr>
        <p:txBody>
          <a:bodyPr anchor="b"/>
          <a:lstStyle>
            <a:lvl1pPr algn="l">
              <a:defRPr sz="3300" b="1"/>
            </a:lvl1pPr>
          </a:lstStyle>
          <a:p>
            <a:r>
              <a:rPr lang="en-US" smtClean="0"/>
              <a:t>Click to edit Master title style</a:t>
            </a:r>
            <a:endParaRPr lang="en-US"/>
          </a:p>
        </p:txBody>
      </p:sp>
      <p:sp>
        <p:nvSpPr>
          <p:cNvPr id="3" name="Picture Placeholder 2"/>
          <p:cNvSpPr>
            <a:spLocks noGrp="1"/>
          </p:cNvSpPr>
          <p:nvPr>
            <p:ph type="pic" idx="1"/>
          </p:nvPr>
        </p:nvSpPr>
        <p:spPr>
          <a:xfrm>
            <a:off x="10035823" y="3430985"/>
            <a:ext cx="30724828" cy="23044546"/>
          </a:xfrm>
        </p:spPr>
        <p:txBody>
          <a:bodyPr/>
          <a:lstStyle>
            <a:lvl1pPr marL="0" indent="0">
              <a:buNone/>
              <a:defRPr sz="5200"/>
            </a:lvl1pPr>
            <a:lvl2pPr marL="746745" indent="0">
              <a:buNone/>
              <a:defRPr sz="4600"/>
            </a:lvl2pPr>
            <a:lvl3pPr marL="1493490" indent="0">
              <a:buNone/>
              <a:defRPr sz="3900"/>
            </a:lvl3pPr>
            <a:lvl4pPr marL="2240234" indent="0">
              <a:buNone/>
              <a:defRPr sz="3300"/>
            </a:lvl4pPr>
            <a:lvl5pPr marL="2986979" indent="0">
              <a:buNone/>
              <a:defRPr sz="3300"/>
            </a:lvl5pPr>
            <a:lvl6pPr marL="3733724" indent="0">
              <a:buNone/>
              <a:defRPr sz="3300"/>
            </a:lvl6pPr>
            <a:lvl7pPr marL="4480469" indent="0">
              <a:buNone/>
              <a:defRPr sz="3300"/>
            </a:lvl7pPr>
            <a:lvl8pPr marL="5227213" indent="0">
              <a:buNone/>
              <a:defRPr sz="3300"/>
            </a:lvl8pPr>
            <a:lvl9pPr marL="5973958" indent="0">
              <a:buNone/>
              <a:defRPr sz="3300"/>
            </a:lvl9pPr>
          </a:lstStyle>
          <a:p>
            <a:pPr lvl="0"/>
            <a:endParaRPr lang="en-US" noProof="0" smtClean="0"/>
          </a:p>
        </p:txBody>
      </p:sp>
      <p:sp>
        <p:nvSpPr>
          <p:cNvPr id="4" name="Text Placeholder 3"/>
          <p:cNvSpPr>
            <a:spLocks noGrp="1"/>
          </p:cNvSpPr>
          <p:nvPr>
            <p:ph type="body" sz="half" idx="2"/>
          </p:nvPr>
        </p:nvSpPr>
        <p:spPr>
          <a:xfrm>
            <a:off x="10035823" y="30056535"/>
            <a:ext cx="30724828" cy="4508896"/>
          </a:xfrm>
        </p:spPr>
        <p:txBody>
          <a:bodyPr/>
          <a:lstStyle>
            <a:lvl1pPr marL="0" indent="0">
              <a:buNone/>
              <a:defRPr sz="2300"/>
            </a:lvl1pPr>
            <a:lvl2pPr marL="746745" indent="0">
              <a:buNone/>
              <a:defRPr sz="2000"/>
            </a:lvl2pPr>
            <a:lvl3pPr marL="1493490" indent="0">
              <a:buNone/>
              <a:defRPr sz="1600"/>
            </a:lvl3pPr>
            <a:lvl4pPr marL="2240234" indent="0">
              <a:buNone/>
              <a:defRPr sz="1500"/>
            </a:lvl4pPr>
            <a:lvl5pPr marL="2986979" indent="0">
              <a:buNone/>
              <a:defRPr sz="1500"/>
            </a:lvl5pPr>
            <a:lvl6pPr marL="3733724" indent="0">
              <a:buNone/>
              <a:defRPr sz="1500"/>
            </a:lvl6pPr>
            <a:lvl7pPr marL="4480469" indent="0">
              <a:buNone/>
              <a:defRPr sz="1500"/>
            </a:lvl7pPr>
            <a:lvl8pPr marL="5227213" indent="0">
              <a:buNone/>
              <a:defRPr sz="1500"/>
            </a:lvl8pPr>
            <a:lvl9pPr marL="5973958" indent="0">
              <a:buNone/>
              <a:defRPr sz="15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2400FB89-B220-BA45-A4EF-FF7F8D8F4964}"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60816" y="1539081"/>
            <a:ext cx="46084772" cy="6400800"/>
          </a:xfrm>
          <a:prstGeom prst="rect">
            <a:avLst/>
          </a:prstGeom>
          <a:noFill/>
          <a:ln w="9525">
            <a:noFill/>
            <a:miter lim="800000"/>
            <a:headEnd/>
            <a:tailEnd/>
          </a:ln>
        </p:spPr>
        <p:txBody>
          <a:bodyPr vert="horz" wrap="square" lIns="512043" tIns="256021" rIns="512043" bIns="256021"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2560816" y="8962232"/>
            <a:ext cx="46084772" cy="25344835"/>
          </a:xfrm>
          <a:prstGeom prst="rect">
            <a:avLst/>
          </a:prstGeom>
          <a:noFill/>
          <a:ln w="9525">
            <a:noFill/>
            <a:miter lim="800000"/>
            <a:headEnd/>
            <a:tailEnd/>
          </a:ln>
        </p:spPr>
        <p:txBody>
          <a:bodyPr vert="horz" wrap="square" lIns="512043" tIns="256021" rIns="512043" bIns="256021"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2560816" y="34973817"/>
            <a:ext cx="11947172" cy="2667000"/>
          </a:xfrm>
          <a:prstGeom prst="rect">
            <a:avLst/>
          </a:prstGeom>
          <a:noFill/>
          <a:ln w="9525">
            <a:noFill/>
            <a:miter lim="800000"/>
            <a:headEnd/>
            <a:tailEnd/>
          </a:ln>
          <a:effectLst/>
        </p:spPr>
        <p:txBody>
          <a:bodyPr vert="horz" wrap="square" lIns="512043" tIns="256021" rIns="512043" bIns="256021" numCol="1" anchor="t" anchorCtr="0" compatLnSpc="1">
            <a:prstTxWarp prst="textNoShape">
              <a:avLst/>
            </a:prstTxWarp>
          </a:bodyPr>
          <a:lstStyle>
            <a:lvl1pPr>
              <a:defRPr sz="7800"/>
            </a:lvl1pPr>
          </a:lstStyle>
          <a:p>
            <a:endParaRPr lang="en-US"/>
          </a:p>
        </p:txBody>
      </p:sp>
      <p:sp>
        <p:nvSpPr>
          <p:cNvPr id="1029" name="Rectangle 5"/>
          <p:cNvSpPr>
            <a:spLocks noGrp="1" noChangeArrowheads="1"/>
          </p:cNvSpPr>
          <p:nvPr>
            <p:ph type="ftr" sz="quarter" idx="3"/>
          </p:nvPr>
        </p:nvSpPr>
        <p:spPr bwMode="auto">
          <a:xfrm>
            <a:off x="17496016" y="34973817"/>
            <a:ext cx="16214372" cy="2667000"/>
          </a:xfrm>
          <a:prstGeom prst="rect">
            <a:avLst/>
          </a:prstGeom>
          <a:noFill/>
          <a:ln w="9525">
            <a:noFill/>
            <a:miter lim="800000"/>
            <a:headEnd/>
            <a:tailEnd/>
          </a:ln>
          <a:effectLst/>
        </p:spPr>
        <p:txBody>
          <a:bodyPr vert="horz" wrap="square" lIns="512043" tIns="256021" rIns="512043" bIns="256021" numCol="1" anchor="t" anchorCtr="0" compatLnSpc="1">
            <a:prstTxWarp prst="textNoShape">
              <a:avLst/>
            </a:prstTxWarp>
          </a:bodyPr>
          <a:lstStyle>
            <a:lvl1pPr algn="ctr">
              <a:defRPr sz="7800"/>
            </a:lvl1pPr>
          </a:lstStyle>
          <a:p>
            <a:endParaRPr lang="en-US"/>
          </a:p>
        </p:txBody>
      </p:sp>
      <p:sp>
        <p:nvSpPr>
          <p:cNvPr id="1030" name="Rectangle 6"/>
          <p:cNvSpPr>
            <a:spLocks noGrp="1" noChangeArrowheads="1"/>
          </p:cNvSpPr>
          <p:nvPr>
            <p:ph type="sldNum" sz="quarter" idx="4"/>
          </p:nvPr>
        </p:nvSpPr>
        <p:spPr bwMode="auto">
          <a:xfrm>
            <a:off x="36698416" y="34973817"/>
            <a:ext cx="11947172" cy="2667000"/>
          </a:xfrm>
          <a:prstGeom prst="rect">
            <a:avLst/>
          </a:prstGeom>
          <a:noFill/>
          <a:ln w="9525">
            <a:noFill/>
            <a:miter lim="800000"/>
            <a:headEnd/>
            <a:tailEnd/>
          </a:ln>
          <a:effectLst/>
        </p:spPr>
        <p:txBody>
          <a:bodyPr vert="horz" wrap="square" lIns="512043" tIns="256021" rIns="512043" bIns="256021" numCol="1" anchor="t" anchorCtr="0" compatLnSpc="1">
            <a:prstTxWarp prst="textNoShape">
              <a:avLst/>
            </a:prstTxWarp>
          </a:bodyPr>
          <a:lstStyle>
            <a:lvl1pPr algn="r">
              <a:defRPr sz="7800"/>
            </a:lvl1pPr>
          </a:lstStyle>
          <a:p>
            <a:fld id="{F3B6920B-187B-B345-84D3-501C549EA323}"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5120907" rtl="0" eaLnBrk="0" fontAlgn="base" hangingPunct="0">
        <a:spcBef>
          <a:spcPct val="0"/>
        </a:spcBef>
        <a:spcAft>
          <a:spcPct val="0"/>
        </a:spcAft>
        <a:defRPr sz="24700">
          <a:solidFill>
            <a:schemeClr val="tx2"/>
          </a:solidFill>
          <a:latin typeface="+mj-lt"/>
          <a:ea typeface="+mj-ea"/>
          <a:cs typeface="+mj-cs"/>
        </a:defRPr>
      </a:lvl1pPr>
      <a:lvl2pPr algn="ctr" defTabSz="5120907" rtl="0" eaLnBrk="0" fontAlgn="base" hangingPunct="0">
        <a:spcBef>
          <a:spcPct val="0"/>
        </a:spcBef>
        <a:spcAft>
          <a:spcPct val="0"/>
        </a:spcAft>
        <a:defRPr sz="24700">
          <a:solidFill>
            <a:schemeClr val="tx2"/>
          </a:solidFill>
          <a:latin typeface="Arial" pitchFamily="-107" charset="0"/>
          <a:ea typeface="Arial" pitchFamily="-107" charset="0"/>
          <a:cs typeface="Arial" pitchFamily="-107" charset="0"/>
        </a:defRPr>
      </a:lvl2pPr>
      <a:lvl3pPr algn="ctr" defTabSz="5120907" rtl="0" eaLnBrk="0" fontAlgn="base" hangingPunct="0">
        <a:spcBef>
          <a:spcPct val="0"/>
        </a:spcBef>
        <a:spcAft>
          <a:spcPct val="0"/>
        </a:spcAft>
        <a:defRPr sz="24700">
          <a:solidFill>
            <a:schemeClr val="tx2"/>
          </a:solidFill>
          <a:latin typeface="Arial" pitchFamily="-107" charset="0"/>
          <a:ea typeface="Arial" pitchFamily="-107" charset="0"/>
          <a:cs typeface="Arial" pitchFamily="-107" charset="0"/>
        </a:defRPr>
      </a:lvl3pPr>
      <a:lvl4pPr algn="ctr" defTabSz="5120907" rtl="0" eaLnBrk="0" fontAlgn="base" hangingPunct="0">
        <a:spcBef>
          <a:spcPct val="0"/>
        </a:spcBef>
        <a:spcAft>
          <a:spcPct val="0"/>
        </a:spcAft>
        <a:defRPr sz="24700">
          <a:solidFill>
            <a:schemeClr val="tx2"/>
          </a:solidFill>
          <a:latin typeface="Arial" pitchFamily="-107" charset="0"/>
          <a:ea typeface="Arial" pitchFamily="-107" charset="0"/>
          <a:cs typeface="Arial" pitchFamily="-107" charset="0"/>
        </a:defRPr>
      </a:lvl4pPr>
      <a:lvl5pPr algn="ctr" defTabSz="5120907" rtl="0" eaLnBrk="0" fontAlgn="base" hangingPunct="0">
        <a:spcBef>
          <a:spcPct val="0"/>
        </a:spcBef>
        <a:spcAft>
          <a:spcPct val="0"/>
        </a:spcAft>
        <a:defRPr sz="24700">
          <a:solidFill>
            <a:schemeClr val="tx2"/>
          </a:solidFill>
          <a:latin typeface="Arial" pitchFamily="-107" charset="0"/>
          <a:ea typeface="Arial" pitchFamily="-107" charset="0"/>
          <a:cs typeface="Arial" pitchFamily="-107" charset="0"/>
        </a:defRPr>
      </a:lvl5pPr>
      <a:lvl6pPr marL="746745" algn="ctr" defTabSz="5120907" rtl="0" fontAlgn="base">
        <a:spcBef>
          <a:spcPct val="0"/>
        </a:spcBef>
        <a:spcAft>
          <a:spcPct val="0"/>
        </a:spcAft>
        <a:defRPr sz="24700">
          <a:solidFill>
            <a:schemeClr val="tx2"/>
          </a:solidFill>
          <a:latin typeface="Arial" pitchFamily="-107" charset="0"/>
          <a:ea typeface="Arial" pitchFamily="-107" charset="0"/>
          <a:cs typeface="Arial" pitchFamily="-107" charset="0"/>
        </a:defRPr>
      </a:lvl6pPr>
      <a:lvl7pPr marL="1493490" algn="ctr" defTabSz="5120907" rtl="0" fontAlgn="base">
        <a:spcBef>
          <a:spcPct val="0"/>
        </a:spcBef>
        <a:spcAft>
          <a:spcPct val="0"/>
        </a:spcAft>
        <a:defRPr sz="24700">
          <a:solidFill>
            <a:schemeClr val="tx2"/>
          </a:solidFill>
          <a:latin typeface="Arial" pitchFamily="-107" charset="0"/>
          <a:ea typeface="Arial" pitchFamily="-107" charset="0"/>
          <a:cs typeface="Arial" pitchFamily="-107" charset="0"/>
        </a:defRPr>
      </a:lvl7pPr>
      <a:lvl8pPr marL="2240234" algn="ctr" defTabSz="5120907" rtl="0" fontAlgn="base">
        <a:spcBef>
          <a:spcPct val="0"/>
        </a:spcBef>
        <a:spcAft>
          <a:spcPct val="0"/>
        </a:spcAft>
        <a:defRPr sz="24700">
          <a:solidFill>
            <a:schemeClr val="tx2"/>
          </a:solidFill>
          <a:latin typeface="Arial" pitchFamily="-107" charset="0"/>
          <a:ea typeface="Arial" pitchFamily="-107" charset="0"/>
          <a:cs typeface="Arial" pitchFamily="-107" charset="0"/>
        </a:defRPr>
      </a:lvl8pPr>
      <a:lvl9pPr marL="2986979" algn="ctr" defTabSz="5120907" rtl="0" fontAlgn="base">
        <a:spcBef>
          <a:spcPct val="0"/>
        </a:spcBef>
        <a:spcAft>
          <a:spcPct val="0"/>
        </a:spcAft>
        <a:defRPr sz="24700">
          <a:solidFill>
            <a:schemeClr val="tx2"/>
          </a:solidFill>
          <a:latin typeface="Arial" pitchFamily="-107" charset="0"/>
          <a:ea typeface="Arial" pitchFamily="-107" charset="0"/>
          <a:cs typeface="Arial" pitchFamily="-107" charset="0"/>
        </a:defRPr>
      </a:lvl9pPr>
    </p:titleStyle>
    <p:bodyStyle>
      <a:lvl1pPr marL="1921313" indent="-1921313" algn="l" defTabSz="5120907" rtl="0" eaLnBrk="0" fontAlgn="base" hangingPunct="0">
        <a:spcBef>
          <a:spcPct val="20000"/>
        </a:spcBef>
        <a:spcAft>
          <a:spcPct val="0"/>
        </a:spcAft>
        <a:buChar char="•"/>
        <a:defRPr sz="18000">
          <a:solidFill>
            <a:schemeClr val="tx1"/>
          </a:solidFill>
          <a:latin typeface="+mn-lt"/>
          <a:ea typeface="+mn-ea"/>
          <a:cs typeface="+mn-cs"/>
        </a:defRPr>
      </a:lvl1pPr>
      <a:lvl2pPr marL="4161547" indent="-1602390" algn="l" defTabSz="5120907" rtl="0" eaLnBrk="0" fontAlgn="base" hangingPunct="0">
        <a:spcBef>
          <a:spcPct val="20000"/>
        </a:spcBef>
        <a:spcAft>
          <a:spcPct val="0"/>
        </a:spcAft>
        <a:buChar char="–"/>
        <a:defRPr sz="15700">
          <a:solidFill>
            <a:schemeClr val="tx1"/>
          </a:solidFill>
          <a:latin typeface="+mn-lt"/>
          <a:ea typeface="+mn-ea"/>
          <a:cs typeface="+mn-cs"/>
        </a:defRPr>
      </a:lvl2pPr>
      <a:lvl3pPr marL="6401781" indent="-1280875" algn="l" defTabSz="5120907" rtl="0" eaLnBrk="0" fontAlgn="base" hangingPunct="0">
        <a:spcBef>
          <a:spcPct val="20000"/>
        </a:spcBef>
        <a:spcAft>
          <a:spcPct val="0"/>
        </a:spcAft>
        <a:buChar char="•"/>
        <a:defRPr sz="13400">
          <a:solidFill>
            <a:schemeClr val="tx1"/>
          </a:solidFill>
          <a:latin typeface="+mn-lt"/>
          <a:ea typeface="+mn-ea"/>
          <a:cs typeface="+mn-cs"/>
        </a:defRPr>
      </a:lvl3pPr>
      <a:lvl4pPr marL="8960937" indent="-1280875" algn="l" defTabSz="5120907" rtl="0" eaLnBrk="0" fontAlgn="base" hangingPunct="0">
        <a:spcBef>
          <a:spcPct val="20000"/>
        </a:spcBef>
        <a:spcAft>
          <a:spcPct val="0"/>
        </a:spcAft>
        <a:buChar char="–"/>
        <a:defRPr sz="11300">
          <a:solidFill>
            <a:schemeClr val="tx1"/>
          </a:solidFill>
          <a:latin typeface="+mn-lt"/>
          <a:ea typeface="+mn-ea"/>
          <a:cs typeface="+mn-cs"/>
        </a:defRPr>
      </a:lvl4pPr>
      <a:lvl5pPr marL="11520094" indent="-1278283" algn="l" defTabSz="5120907" rtl="0" eaLnBrk="0" fontAlgn="base" hangingPunct="0">
        <a:spcBef>
          <a:spcPct val="20000"/>
        </a:spcBef>
        <a:spcAft>
          <a:spcPct val="0"/>
        </a:spcAft>
        <a:buChar char="»"/>
        <a:defRPr sz="11300">
          <a:solidFill>
            <a:schemeClr val="tx1"/>
          </a:solidFill>
          <a:latin typeface="+mn-lt"/>
          <a:ea typeface="+mn-ea"/>
          <a:cs typeface="+mn-cs"/>
        </a:defRPr>
      </a:lvl5pPr>
      <a:lvl6pPr marL="12266839" indent="-1278283" algn="l" defTabSz="5120907" rtl="0" fontAlgn="base">
        <a:spcBef>
          <a:spcPct val="20000"/>
        </a:spcBef>
        <a:spcAft>
          <a:spcPct val="0"/>
        </a:spcAft>
        <a:buChar char="»"/>
        <a:defRPr sz="11300">
          <a:solidFill>
            <a:schemeClr val="tx1"/>
          </a:solidFill>
          <a:latin typeface="+mn-lt"/>
          <a:ea typeface="+mn-ea"/>
          <a:cs typeface="+mn-cs"/>
        </a:defRPr>
      </a:lvl6pPr>
      <a:lvl7pPr marL="13013584" indent="-1278283" algn="l" defTabSz="5120907" rtl="0" fontAlgn="base">
        <a:spcBef>
          <a:spcPct val="20000"/>
        </a:spcBef>
        <a:spcAft>
          <a:spcPct val="0"/>
        </a:spcAft>
        <a:buChar char="»"/>
        <a:defRPr sz="11300">
          <a:solidFill>
            <a:schemeClr val="tx1"/>
          </a:solidFill>
          <a:latin typeface="+mn-lt"/>
          <a:ea typeface="+mn-ea"/>
          <a:cs typeface="+mn-cs"/>
        </a:defRPr>
      </a:lvl7pPr>
      <a:lvl8pPr marL="13760329" indent="-1278283" algn="l" defTabSz="5120907" rtl="0" fontAlgn="base">
        <a:spcBef>
          <a:spcPct val="20000"/>
        </a:spcBef>
        <a:spcAft>
          <a:spcPct val="0"/>
        </a:spcAft>
        <a:buChar char="»"/>
        <a:defRPr sz="11300">
          <a:solidFill>
            <a:schemeClr val="tx1"/>
          </a:solidFill>
          <a:latin typeface="+mn-lt"/>
          <a:ea typeface="+mn-ea"/>
          <a:cs typeface="+mn-cs"/>
        </a:defRPr>
      </a:lvl8pPr>
      <a:lvl9pPr marL="14507073" indent="-1278283" algn="l" defTabSz="5120907" rtl="0" fontAlgn="base">
        <a:spcBef>
          <a:spcPct val="20000"/>
        </a:spcBef>
        <a:spcAft>
          <a:spcPct val="0"/>
        </a:spcAft>
        <a:buChar char="»"/>
        <a:defRPr sz="11300">
          <a:solidFill>
            <a:schemeClr val="tx1"/>
          </a:solidFill>
          <a:latin typeface="+mn-lt"/>
          <a:ea typeface="+mn-ea"/>
          <a:cs typeface="+mn-cs"/>
        </a:defRPr>
      </a:lvl9pPr>
    </p:bodyStyle>
    <p:otherStyle>
      <a:defPPr>
        <a:defRPr lang="en-US"/>
      </a:defPPr>
      <a:lvl1pPr marL="0" algn="l" defTabSz="746745" rtl="0" eaLnBrk="1" latinLnBrk="0" hangingPunct="1">
        <a:defRPr sz="2900" kern="1200">
          <a:solidFill>
            <a:schemeClr val="tx1"/>
          </a:solidFill>
          <a:latin typeface="+mn-lt"/>
          <a:ea typeface="+mn-ea"/>
          <a:cs typeface="+mn-cs"/>
        </a:defRPr>
      </a:lvl1pPr>
      <a:lvl2pPr marL="746745" algn="l" defTabSz="746745" rtl="0" eaLnBrk="1" latinLnBrk="0" hangingPunct="1">
        <a:defRPr sz="2900" kern="1200">
          <a:solidFill>
            <a:schemeClr val="tx1"/>
          </a:solidFill>
          <a:latin typeface="+mn-lt"/>
          <a:ea typeface="+mn-ea"/>
          <a:cs typeface="+mn-cs"/>
        </a:defRPr>
      </a:lvl2pPr>
      <a:lvl3pPr marL="1493490" algn="l" defTabSz="746745" rtl="0" eaLnBrk="1" latinLnBrk="0" hangingPunct="1">
        <a:defRPr sz="2900" kern="1200">
          <a:solidFill>
            <a:schemeClr val="tx1"/>
          </a:solidFill>
          <a:latin typeface="+mn-lt"/>
          <a:ea typeface="+mn-ea"/>
          <a:cs typeface="+mn-cs"/>
        </a:defRPr>
      </a:lvl3pPr>
      <a:lvl4pPr marL="2240234" algn="l" defTabSz="746745" rtl="0" eaLnBrk="1" latinLnBrk="0" hangingPunct="1">
        <a:defRPr sz="2900" kern="1200">
          <a:solidFill>
            <a:schemeClr val="tx1"/>
          </a:solidFill>
          <a:latin typeface="+mn-lt"/>
          <a:ea typeface="+mn-ea"/>
          <a:cs typeface="+mn-cs"/>
        </a:defRPr>
      </a:lvl4pPr>
      <a:lvl5pPr marL="2986979" algn="l" defTabSz="746745" rtl="0" eaLnBrk="1" latinLnBrk="0" hangingPunct="1">
        <a:defRPr sz="2900" kern="1200">
          <a:solidFill>
            <a:schemeClr val="tx1"/>
          </a:solidFill>
          <a:latin typeface="+mn-lt"/>
          <a:ea typeface="+mn-ea"/>
          <a:cs typeface="+mn-cs"/>
        </a:defRPr>
      </a:lvl5pPr>
      <a:lvl6pPr marL="3733724" algn="l" defTabSz="746745" rtl="0" eaLnBrk="1" latinLnBrk="0" hangingPunct="1">
        <a:defRPr sz="2900" kern="1200">
          <a:solidFill>
            <a:schemeClr val="tx1"/>
          </a:solidFill>
          <a:latin typeface="+mn-lt"/>
          <a:ea typeface="+mn-ea"/>
          <a:cs typeface="+mn-cs"/>
        </a:defRPr>
      </a:lvl6pPr>
      <a:lvl7pPr marL="4480469" algn="l" defTabSz="746745" rtl="0" eaLnBrk="1" latinLnBrk="0" hangingPunct="1">
        <a:defRPr sz="2900" kern="1200">
          <a:solidFill>
            <a:schemeClr val="tx1"/>
          </a:solidFill>
          <a:latin typeface="+mn-lt"/>
          <a:ea typeface="+mn-ea"/>
          <a:cs typeface="+mn-cs"/>
        </a:defRPr>
      </a:lvl7pPr>
      <a:lvl8pPr marL="5227213" algn="l" defTabSz="746745" rtl="0" eaLnBrk="1" latinLnBrk="0" hangingPunct="1">
        <a:defRPr sz="2900" kern="1200">
          <a:solidFill>
            <a:schemeClr val="tx1"/>
          </a:solidFill>
          <a:latin typeface="+mn-lt"/>
          <a:ea typeface="+mn-ea"/>
          <a:cs typeface="+mn-cs"/>
        </a:defRPr>
      </a:lvl8pPr>
      <a:lvl9pPr marL="5973958" algn="l" defTabSz="746745" rtl="0" eaLnBrk="1" latinLnBrk="0" hangingPunct="1">
        <a:defRPr sz="2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chart" Target="../charts/chart2.xml"/><Relationship Id="rId11" Type="http://schemas.openxmlformats.org/officeDocument/2006/relationships/image" Target="../media/image7.png"/><Relationship Id="rId5" Type="http://schemas.openxmlformats.org/officeDocument/2006/relationships/chart" Target="../charts/chart1.xml"/><Relationship Id="rId10" Type="http://schemas.openxmlformats.org/officeDocument/2006/relationships/image" Target="../media/image6.png"/><Relationship Id="rId4" Type="http://schemas.openxmlformats.org/officeDocument/2006/relationships/image" Target="../media/image2.JPG"/><Relationship Id="rId9"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 name="Picture 62" descr="UC logo seal leff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51206400" cy="4755039"/>
          </a:xfrm>
          <a:prstGeom prst="rect">
            <a:avLst/>
          </a:prstGeom>
        </p:spPr>
      </p:pic>
      <p:pic>
        <p:nvPicPr>
          <p:cNvPr id="42" name="Picture 4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071800" y="1190377"/>
            <a:ext cx="9410618" cy="2467223"/>
          </a:xfrm>
          <a:prstGeom prst="rect">
            <a:avLst/>
          </a:prstGeom>
          <a:ln>
            <a:solidFill>
              <a:schemeClr val="tx2">
                <a:lumMod val="60000"/>
                <a:lumOff val="40000"/>
              </a:schemeClr>
            </a:solidFill>
          </a:ln>
          <a:effectLst>
            <a:outerShdw blurRad="50800" dist="38100" algn="l" rotWithShape="0">
              <a:prstClr val="black">
                <a:alpha val="40000"/>
              </a:prstClr>
            </a:outerShdw>
          </a:effectLst>
        </p:spPr>
      </p:pic>
      <p:sp>
        <p:nvSpPr>
          <p:cNvPr id="4" name="Title 3"/>
          <p:cNvSpPr>
            <a:spLocks noGrp="1"/>
          </p:cNvSpPr>
          <p:nvPr>
            <p:ph type="title"/>
          </p:nvPr>
        </p:nvSpPr>
        <p:spPr>
          <a:xfrm>
            <a:off x="10439400" y="704850"/>
            <a:ext cx="30327600" cy="3867150"/>
          </a:xfrm>
          <a:noFill/>
        </p:spPr>
        <p:txBody>
          <a:bodyPr/>
          <a:lstStyle/>
          <a:p>
            <a:r>
              <a:rPr lang="en-US" sz="7200" b="1" dirty="0" smtClean="0"/>
              <a:t>Active Surveillance for Prostate Cancer: A preliminary look at the use </a:t>
            </a:r>
            <a:r>
              <a:rPr lang="en-US" sz="7200" b="1" smtClean="0"/>
              <a:t>of </a:t>
            </a:r>
            <a:r>
              <a:rPr lang="en-US" sz="7200" b="1" smtClean="0"/>
              <a:t>multi-parametric-MRI </a:t>
            </a:r>
            <a:r>
              <a:rPr lang="en-US" sz="7200" b="1" dirty="0" smtClean="0"/>
              <a:t>and cancer genomics for candidate disease monitoring</a:t>
            </a:r>
            <a:br>
              <a:rPr lang="en-US" sz="7200" b="1" dirty="0" smtClean="0"/>
            </a:br>
            <a:r>
              <a:rPr lang="en-US" sz="4600" dirty="0" smtClean="0"/>
              <a:t>Rafael Gonzalez, Alex Cantrell, M.D., Marc Dall’Era, M.D., Department of Urology, UC Davis Medical Center</a:t>
            </a:r>
            <a:endParaRPr lang="en-US" sz="4600" dirty="0"/>
          </a:p>
        </p:txBody>
      </p:sp>
      <p:sp>
        <p:nvSpPr>
          <p:cNvPr id="8" name="Text Box 9"/>
          <p:cNvSpPr txBox="1">
            <a:spLocks noChangeArrowheads="1"/>
          </p:cNvSpPr>
          <p:nvPr/>
        </p:nvSpPr>
        <p:spPr bwMode="auto">
          <a:xfrm>
            <a:off x="711200" y="4790222"/>
            <a:ext cx="15646400" cy="1012546"/>
          </a:xfrm>
          <a:prstGeom prst="rect">
            <a:avLst/>
          </a:prstGeom>
          <a:solidFill>
            <a:schemeClr val="tx2">
              <a:lumMod val="60000"/>
              <a:lumOff val="40000"/>
            </a:schemeClr>
          </a:solidFill>
          <a:ln w="9525">
            <a:noFill/>
            <a:miter lim="800000"/>
            <a:headEnd/>
            <a:tailEnd/>
          </a:ln>
        </p:spPr>
        <p:txBody>
          <a:bodyPr wrap="square" lIns="149313" tIns="74657" rIns="149313" bIns="74657">
            <a:prstTxWarp prst="textNoShape">
              <a:avLst/>
            </a:prstTxWarp>
            <a:spAutoFit/>
          </a:bodyPr>
          <a:lstStyle/>
          <a:p>
            <a:pPr algn="ctr" eaLnBrk="0" hangingPunct="0"/>
            <a:r>
              <a:rPr lang="en-US" sz="5600" b="1" dirty="0">
                <a:solidFill>
                  <a:srgbClr val="FFFF00"/>
                </a:solidFill>
                <a:ea typeface="ＭＳ Ｐゴシック" pitchFamily="-109" charset="-128"/>
                <a:cs typeface="ＭＳ Ｐゴシック" pitchFamily="-109" charset="-128"/>
              </a:rPr>
              <a:t>Abstract</a:t>
            </a:r>
            <a:endParaRPr lang="en-US" sz="3900" dirty="0">
              <a:solidFill>
                <a:srgbClr val="FFFF00"/>
              </a:solidFill>
              <a:ea typeface="ＭＳ Ｐゴシック" pitchFamily="-109" charset="-128"/>
              <a:cs typeface="ＭＳ Ｐゴシック" pitchFamily="-109" charset="-128"/>
            </a:endParaRPr>
          </a:p>
        </p:txBody>
      </p:sp>
      <p:sp>
        <p:nvSpPr>
          <p:cNvPr id="17" name="TextBox 16"/>
          <p:cNvSpPr txBox="1"/>
          <p:nvPr/>
        </p:nvSpPr>
        <p:spPr>
          <a:xfrm>
            <a:off x="838200" y="13507448"/>
            <a:ext cx="15527867" cy="14000752"/>
          </a:xfrm>
          <a:prstGeom prst="rect">
            <a:avLst/>
          </a:prstGeom>
          <a:noFill/>
        </p:spPr>
        <p:txBody>
          <a:bodyPr wrap="square" lIns="149349" tIns="74674" rIns="149349" bIns="74674" rtlCol="0">
            <a:spAutoFit/>
          </a:bodyPr>
          <a:lstStyle/>
          <a:p>
            <a:pPr algn="just"/>
            <a:r>
              <a:rPr lang="en-US" sz="3000" dirty="0"/>
              <a:t>Prostate cancer is the most commonly diagnosed non-skin cancer and the second leading cause of cancer death among men in the United States. It was estimated that in 2016 there were 180,890 new cases and 26,120 deaths as a result of </a:t>
            </a:r>
            <a:r>
              <a:rPr lang="en-US" sz="3000" dirty="0" smtClean="0"/>
              <a:t>this disease. </a:t>
            </a:r>
            <a:r>
              <a:rPr lang="en-US" sz="3000" dirty="0"/>
              <a:t>However, despite its high </a:t>
            </a:r>
            <a:r>
              <a:rPr lang="en-US" sz="3000" dirty="0" smtClean="0"/>
              <a:t>prevalence, </a:t>
            </a:r>
            <a:r>
              <a:rPr lang="en-US" sz="3000" dirty="0"/>
              <a:t>prostate cancer presents in a variety of ways and </a:t>
            </a:r>
            <a:r>
              <a:rPr lang="en-US" sz="3000" dirty="0" smtClean="0"/>
              <a:t>its natural </a:t>
            </a:r>
            <a:r>
              <a:rPr lang="en-US" sz="3000" dirty="0"/>
              <a:t>progression </a:t>
            </a:r>
            <a:r>
              <a:rPr lang="en-US" sz="3000" dirty="0" smtClean="0"/>
              <a:t>is </a:t>
            </a:r>
            <a:r>
              <a:rPr lang="en-US" sz="3000" dirty="0"/>
              <a:t>incredibly heterogeneous. Although 1 in 3 men greater than age 50 will be diagnosed with prostate cancer, approximately 80% of these cancers are of low grade and can be classified as insignificant. As a result, most men with prostate cancer usually die of other causes due to the slow progression of this disease.</a:t>
            </a:r>
          </a:p>
          <a:p>
            <a:pPr algn="just"/>
            <a:r>
              <a:rPr lang="en-US" sz="3000" dirty="0"/>
              <a:t> </a:t>
            </a:r>
          </a:p>
          <a:p>
            <a:pPr algn="just"/>
            <a:r>
              <a:rPr lang="en-US" sz="3000" dirty="0" smtClean="0"/>
              <a:t>The </a:t>
            </a:r>
            <a:r>
              <a:rPr lang="en-US" sz="3000" dirty="0"/>
              <a:t>advent of prostate specific antigen (PSA) testing has led to the over diagnosis and overtreatment of prostate cancer. Many of the treatments, which include radical prostatectomy and radiation therapy, are associated with side effects such as sexual and urinary dysfunction, which can be prolonged and profound.</a:t>
            </a:r>
          </a:p>
          <a:p>
            <a:pPr algn="just"/>
            <a:r>
              <a:rPr lang="en-US" sz="3000" dirty="0"/>
              <a:t> </a:t>
            </a:r>
            <a:endParaRPr lang="en-US" sz="3000" dirty="0" smtClean="0"/>
          </a:p>
          <a:p>
            <a:pPr algn="just"/>
            <a:r>
              <a:rPr lang="en-US" sz="3000" dirty="0" smtClean="0"/>
              <a:t>Although </a:t>
            </a:r>
            <a:r>
              <a:rPr lang="en-US" sz="3000" dirty="0"/>
              <a:t>active treatment has been the gold standard therapy for newly diagnosed prostate cancer patients, AS has gained widespread acceptance as the initial treatment choice for patients </a:t>
            </a:r>
            <a:r>
              <a:rPr lang="en-US" sz="3000" dirty="0" smtClean="0"/>
              <a:t>with slow </a:t>
            </a:r>
            <a:r>
              <a:rPr lang="en-US" sz="3000" dirty="0"/>
              <a:t>progressing, low- and low-intermediate-risk disease. However, despite variations among established AS </a:t>
            </a:r>
            <a:r>
              <a:rPr lang="en-US" sz="3000" dirty="0" smtClean="0"/>
              <a:t>guidelines, </a:t>
            </a:r>
            <a:r>
              <a:rPr lang="en-US" sz="3000" dirty="0"/>
              <a:t>all protocols require repeat prostate biopsies, some as frequently as annually until the age of 75. Even though biopsies are vital for monitoring any cancer progression, they subject the patients to a very invasive procedure which has been shown to put them at risk for infection and inflammation of the prostate.</a:t>
            </a:r>
          </a:p>
          <a:p>
            <a:pPr algn="just"/>
            <a:r>
              <a:rPr lang="en-US" sz="3000" dirty="0"/>
              <a:t> </a:t>
            </a:r>
          </a:p>
          <a:p>
            <a:pPr algn="just"/>
            <a:r>
              <a:rPr lang="en-US" sz="3000" dirty="0" smtClean="0"/>
              <a:t>Novel</a:t>
            </a:r>
            <a:r>
              <a:rPr lang="en-US" sz="3000" dirty="0"/>
              <a:t>, non-invasive modalities for monitoring prostate cancer are constantly being investigated. This includes imaging techniques such as mp-MRI and </a:t>
            </a:r>
            <a:r>
              <a:rPr lang="en-US" sz="3000" dirty="0" smtClean="0"/>
              <a:t>the PI</a:t>
            </a:r>
            <a:r>
              <a:rPr lang="en-US" sz="3000" dirty="0"/>
              <a:t>-</a:t>
            </a:r>
            <a:r>
              <a:rPr lang="en-US" sz="3000" dirty="0" smtClean="0"/>
              <a:t>RADS scale (table 1)</a:t>
            </a:r>
            <a:r>
              <a:rPr lang="en-US" sz="3000" dirty="0"/>
              <a:t>, and the Oncotype DX Prostate test, a genomics assay that assesses the aggressiveness and predicts the short- and long-term outcomes of prostate cancer. In our </a:t>
            </a:r>
            <a:r>
              <a:rPr lang="en-US" sz="3000" dirty="0" smtClean="0"/>
              <a:t>study </a:t>
            </a:r>
            <a:r>
              <a:rPr lang="en-US" sz="3000" dirty="0"/>
              <a:t>we investigated PI-RADS </a:t>
            </a:r>
            <a:r>
              <a:rPr lang="en-US" sz="3000" dirty="0" smtClean="0"/>
              <a:t>and </a:t>
            </a:r>
            <a:r>
              <a:rPr lang="en-US" sz="3000" dirty="0"/>
              <a:t>Oncotype DX </a:t>
            </a:r>
            <a:r>
              <a:rPr lang="en-US" sz="3000" dirty="0" smtClean="0"/>
              <a:t>scores and compare </a:t>
            </a:r>
            <a:r>
              <a:rPr lang="en-US" sz="3000" dirty="0"/>
              <a:t>them with </a:t>
            </a:r>
            <a:r>
              <a:rPr lang="en-US" sz="3000" dirty="0" smtClean="0"/>
              <a:t>post</a:t>
            </a:r>
            <a:r>
              <a:rPr lang="en-US" sz="3000" dirty="0"/>
              <a:t>-</a:t>
            </a:r>
            <a:r>
              <a:rPr lang="en-US" sz="3000" dirty="0" smtClean="0"/>
              <a:t>MRI prostate </a:t>
            </a:r>
            <a:r>
              <a:rPr lang="en-US" sz="3000" dirty="0"/>
              <a:t>biopsy results to determine if they are predictive of Gleason score.</a:t>
            </a:r>
          </a:p>
        </p:txBody>
      </p:sp>
      <p:sp>
        <p:nvSpPr>
          <p:cNvPr id="19" name="Text Box 9"/>
          <p:cNvSpPr txBox="1">
            <a:spLocks noChangeArrowheads="1"/>
          </p:cNvSpPr>
          <p:nvPr/>
        </p:nvSpPr>
        <p:spPr bwMode="auto">
          <a:xfrm>
            <a:off x="609600" y="27029054"/>
            <a:ext cx="15764933" cy="1012546"/>
          </a:xfrm>
          <a:prstGeom prst="rect">
            <a:avLst/>
          </a:prstGeom>
          <a:solidFill>
            <a:schemeClr val="tx2">
              <a:lumMod val="60000"/>
              <a:lumOff val="40000"/>
            </a:schemeClr>
          </a:solidFill>
          <a:ln w="9525">
            <a:noFill/>
            <a:miter lim="800000"/>
            <a:headEnd/>
            <a:tailEnd/>
          </a:ln>
        </p:spPr>
        <p:txBody>
          <a:bodyPr wrap="square" lIns="149313" tIns="74657" rIns="149313" bIns="74657">
            <a:prstTxWarp prst="textNoShape">
              <a:avLst/>
            </a:prstTxWarp>
            <a:spAutoFit/>
          </a:bodyPr>
          <a:lstStyle/>
          <a:p>
            <a:pPr algn="ctr" eaLnBrk="0" hangingPunct="0"/>
            <a:r>
              <a:rPr lang="en-US" sz="5600" b="1" dirty="0">
                <a:solidFill>
                  <a:srgbClr val="FFFF00"/>
                </a:solidFill>
                <a:ea typeface="ＭＳ Ｐゴシック" pitchFamily="-109" charset="-128"/>
                <a:cs typeface="ＭＳ Ｐゴシック" pitchFamily="-109" charset="-128"/>
              </a:rPr>
              <a:t>Methods</a:t>
            </a:r>
            <a:endParaRPr lang="en-US" sz="3900" dirty="0">
              <a:solidFill>
                <a:srgbClr val="FFFF00"/>
              </a:solidFill>
              <a:ea typeface="ＭＳ Ｐゴシック" pitchFamily="-109" charset="-128"/>
              <a:cs typeface="ＭＳ Ｐゴシック" pitchFamily="-109" charset="-128"/>
            </a:endParaRPr>
          </a:p>
        </p:txBody>
      </p:sp>
      <p:sp>
        <p:nvSpPr>
          <p:cNvPr id="23" name="Text Box 9"/>
          <p:cNvSpPr txBox="1">
            <a:spLocks noChangeArrowheads="1"/>
          </p:cNvSpPr>
          <p:nvPr/>
        </p:nvSpPr>
        <p:spPr bwMode="auto">
          <a:xfrm>
            <a:off x="34537609" y="20018654"/>
            <a:ext cx="16002000" cy="1012546"/>
          </a:xfrm>
          <a:prstGeom prst="rect">
            <a:avLst/>
          </a:prstGeom>
          <a:solidFill>
            <a:schemeClr val="tx2">
              <a:lumMod val="60000"/>
              <a:lumOff val="40000"/>
            </a:schemeClr>
          </a:solidFill>
          <a:ln w="9525">
            <a:noFill/>
            <a:miter lim="800000"/>
            <a:headEnd/>
            <a:tailEnd/>
          </a:ln>
        </p:spPr>
        <p:txBody>
          <a:bodyPr wrap="square" lIns="149313" tIns="74657" rIns="149313" bIns="74657">
            <a:prstTxWarp prst="textNoShape">
              <a:avLst/>
            </a:prstTxWarp>
            <a:spAutoFit/>
          </a:bodyPr>
          <a:lstStyle/>
          <a:p>
            <a:pPr algn="ctr" eaLnBrk="0" hangingPunct="0"/>
            <a:r>
              <a:rPr lang="en-US" sz="5600" b="1" dirty="0" smtClean="0">
                <a:solidFill>
                  <a:srgbClr val="FFFF00"/>
                </a:solidFill>
                <a:ea typeface="ＭＳ Ｐゴシック" pitchFamily="-109" charset="-128"/>
                <a:cs typeface="ＭＳ Ｐゴシック" pitchFamily="-109" charset="-128"/>
              </a:rPr>
              <a:t>Conclusions</a:t>
            </a:r>
            <a:endParaRPr lang="en-US" sz="3900" dirty="0">
              <a:solidFill>
                <a:srgbClr val="FFFF00"/>
              </a:solidFill>
              <a:ea typeface="ＭＳ Ｐゴシック" pitchFamily="-109" charset="-128"/>
              <a:cs typeface="ＭＳ Ｐゴシック" pitchFamily="-109" charset="-128"/>
            </a:endParaRPr>
          </a:p>
        </p:txBody>
      </p:sp>
      <p:sp>
        <p:nvSpPr>
          <p:cNvPr id="7" name="Rectangle 6"/>
          <p:cNvSpPr/>
          <p:nvPr/>
        </p:nvSpPr>
        <p:spPr>
          <a:xfrm>
            <a:off x="711200" y="5800620"/>
            <a:ext cx="15409333" cy="6614114"/>
          </a:xfrm>
          <a:prstGeom prst="rect">
            <a:avLst/>
          </a:prstGeom>
        </p:spPr>
        <p:txBody>
          <a:bodyPr wrap="square" lIns="149349" tIns="74674" rIns="149349" bIns="74674">
            <a:spAutoFit/>
          </a:bodyPr>
          <a:lstStyle/>
          <a:p>
            <a:pPr algn="just"/>
            <a:r>
              <a:rPr lang="en-US" sz="3000" b="1" dirty="0"/>
              <a:t>Objective:</a:t>
            </a:r>
            <a:r>
              <a:rPr lang="en-US" sz="3000" dirty="0"/>
              <a:t> To determine if novel prostate imaging techniques such as multiparametric-MRI (mp-MRI) and genomic assays can be used to tailor surveillance strategies for men on active surveillance (AS) for prostate cancer. </a:t>
            </a:r>
          </a:p>
          <a:p>
            <a:pPr algn="just"/>
            <a:r>
              <a:rPr lang="en-US" sz="3000" b="1" dirty="0" smtClean="0"/>
              <a:t>Methods</a:t>
            </a:r>
            <a:r>
              <a:rPr lang="en-US" sz="3000" b="1" dirty="0"/>
              <a:t>: </a:t>
            </a:r>
            <a:r>
              <a:rPr lang="en-US" sz="3000" dirty="0"/>
              <a:t>A retrospective </a:t>
            </a:r>
            <a:r>
              <a:rPr lang="en-US" sz="3000" dirty="0" smtClean="0"/>
              <a:t>chart </a:t>
            </a:r>
            <a:r>
              <a:rPr lang="en-US" sz="3000" dirty="0"/>
              <a:t>review comparing both mp-MRI and genomic assay results with Gleason score on </a:t>
            </a:r>
            <a:r>
              <a:rPr lang="en-US" sz="3000" dirty="0" smtClean="0"/>
              <a:t>post-MRI prostate </a:t>
            </a:r>
            <a:r>
              <a:rPr lang="en-US" sz="3000" dirty="0"/>
              <a:t>biopsy in men with low-intermediate risk  for prostate cancer. Proportional odds logistic regression (POLR) was used to model the relationship between Prostate Imaging Reporting and Data System </a:t>
            </a:r>
            <a:r>
              <a:rPr lang="en-US" sz="3000" dirty="0" smtClean="0"/>
              <a:t>(PI</a:t>
            </a:r>
            <a:r>
              <a:rPr lang="en-US" sz="3000" dirty="0"/>
              <a:t>-</a:t>
            </a:r>
            <a:r>
              <a:rPr lang="en-US" sz="3000" dirty="0" smtClean="0"/>
              <a:t>RADS) </a:t>
            </a:r>
            <a:r>
              <a:rPr lang="en-US" sz="3000" dirty="0"/>
              <a:t>or Oncotype scores with Gleason scores.</a:t>
            </a:r>
          </a:p>
          <a:p>
            <a:pPr algn="just"/>
            <a:r>
              <a:rPr lang="en-US" sz="3000" b="1" dirty="0"/>
              <a:t>Results:</a:t>
            </a:r>
            <a:r>
              <a:rPr lang="en-US" sz="3000" dirty="0"/>
              <a:t> No predictor (PI-RADS or Oncotype score) is significantly associated with Gleason Score.</a:t>
            </a:r>
          </a:p>
          <a:p>
            <a:pPr algn="just"/>
            <a:r>
              <a:rPr lang="en-US" sz="3000" b="1" dirty="0"/>
              <a:t>Conclusion:</a:t>
            </a:r>
            <a:r>
              <a:rPr lang="en-US" sz="3000" dirty="0"/>
              <a:t> In this preliminary study, both PI-RADS and Oncotype scores are not predictors of prostate biopsy. This implies that these two modalities together are not sufficient for predicting Gleason score, however, future research with a larger sample size is required to fully investigate their predictive value. </a:t>
            </a:r>
          </a:p>
        </p:txBody>
      </p:sp>
      <p:sp>
        <p:nvSpPr>
          <p:cNvPr id="32" name="Text Box 9"/>
          <p:cNvSpPr txBox="1">
            <a:spLocks noChangeArrowheads="1"/>
          </p:cNvSpPr>
          <p:nvPr/>
        </p:nvSpPr>
        <p:spPr bwMode="auto">
          <a:xfrm>
            <a:off x="762000" y="12474854"/>
            <a:ext cx="15544800" cy="1012546"/>
          </a:xfrm>
          <a:prstGeom prst="rect">
            <a:avLst/>
          </a:prstGeom>
          <a:solidFill>
            <a:schemeClr val="tx2">
              <a:lumMod val="60000"/>
              <a:lumOff val="40000"/>
            </a:schemeClr>
          </a:solidFill>
          <a:ln w="9525">
            <a:noFill/>
            <a:miter lim="800000"/>
            <a:headEnd/>
            <a:tailEnd/>
          </a:ln>
        </p:spPr>
        <p:txBody>
          <a:bodyPr wrap="square" lIns="149313" tIns="74657" rIns="149313" bIns="74657">
            <a:prstTxWarp prst="textNoShape">
              <a:avLst/>
            </a:prstTxWarp>
            <a:spAutoFit/>
          </a:bodyPr>
          <a:lstStyle/>
          <a:p>
            <a:pPr algn="ctr" eaLnBrk="0" hangingPunct="0"/>
            <a:r>
              <a:rPr lang="en-US" sz="5600" b="1" dirty="0">
                <a:solidFill>
                  <a:srgbClr val="FFFF00"/>
                </a:solidFill>
                <a:ea typeface="ＭＳ Ｐゴシック" pitchFamily="-109" charset="-128"/>
                <a:cs typeface="ＭＳ Ｐゴシック" pitchFamily="-109" charset="-128"/>
              </a:rPr>
              <a:t>Introduction</a:t>
            </a:r>
            <a:endParaRPr lang="en-US" sz="3900" dirty="0">
              <a:solidFill>
                <a:srgbClr val="FFFF00"/>
              </a:solidFill>
              <a:ea typeface="ＭＳ Ｐゴシック" pitchFamily="-109" charset="-128"/>
              <a:cs typeface="ＭＳ Ｐゴシック" pitchFamily="-109" charset="-128"/>
            </a:endParaRPr>
          </a:p>
        </p:txBody>
      </p:sp>
      <p:sp>
        <p:nvSpPr>
          <p:cNvPr id="22" name="Text Box 9"/>
          <p:cNvSpPr txBox="1">
            <a:spLocks noChangeArrowheads="1"/>
          </p:cNvSpPr>
          <p:nvPr/>
        </p:nvSpPr>
        <p:spPr bwMode="auto">
          <a:xfrm>
            <a:off x="34594800" y="31775400"/>
            <a:ext cx="15604067" cy="581659"/>
          </a:xfrm>
          <a:prstGeom prst="rect">
            <a:avLst/>
          </a:prstGeom>
          <a:solidFill>
            <a:schemeClr val="tx2">
              <a:lumMod val="60000"/>
              <a:lumOff val="40000"/>
            </a:schemeClr>
          </a:solidFill>
          <a:ln w="9525">
            <a:noFill/>
            <a:miter lim="800000"/>
            <a:headEnd/>
            <a:tailEnd/>
          </a:ln>
        </p:spPr>
        <p:txBody>
          <a:bodyPr wrap="square" lIns="149313" tIns="74657" rIns="149313" bIns="74657">
            <a:prstTxWarp prst="textNoShape">
              <a:avLst/>
            </a:prstTxWarp>
            <a:spAutoFit/>
          </a:bodyPr>
          <a:lstStyle/>
          <a:p>
            <a:pPr algn="ctr" eaLnBrk="0" hangingPunct="0"/>
            <a:r>
              <a:rPr lang="en-US" sz="2800" b="1" dirty="0" smtClean="0">
                <a:solidFill>
                  <a:srgbClr val="FFFF00"/>
                </a:solidFill>
                <a:ea typeface="ＭＳ Ｐゴシック" pitchFamily="-109" charset="-128"/>
                <a:cs typeface="ＭＳ Ｐゴシック" pitchFamily="-109" charset="-128"/>
              </a:rPr>
              <a:t>References</a:t>
            </a:r>
          </a:p>
        </p:txBody>
      </p:sp>
      <p:sp>
        <p:nvSpPr>
          <p:cNvPr id="6" name="TextBox 5"/>
          <p:cNvSpPr txBox="1"/>
          <p:nvPr/>
        </p:nvSpPr>
        <p:spPr>
          <a:xfrm>
            <a:off x="34594800" y="32348804"/>
            <a:ext cx="15544800" cy="6894196"/>
          </a:xfrm>
          <a:prstGeom prst="rect">
            <a:avLst/>
          </a:prstGeom>
          <a:noFill/>
        </p:spPr>
        <p:txBody>
          <a:bodyPr wrap="square" rtlCol="0">
            <a:spAutoFit/>
          </a:bodyPr>
          <a:lstStyle/>
          <a:p>
            <a:pPr algn="just"/>
            <a:r>
              <a:rPr lang="en-US" sz="2600" dirty="0" smtClean="0"/>
              <a:t>Dall’Era</a:t>
            </a:r>
            <a:r>
              <a:rPr lang="en-US" sz="2600" dirty="0"/>
              <a:t>, Marc A., et al. "Active surveillance for prostate cancer: a systematic review of the literature." </a:t>
            </a:r>
            <a:r>
              <a:rPr lang="en-US" sz="2600" i="1" dirty="0"/>
              <a:t>European urology</a:t>
            </a:r>
            <a:r>
              <a:rPr lang="en-US" sz="2600" dirty="0"/>
              <a:t> 62.6 (2012): 976-983</a:t>
            </a:r>
            <a:r>
              <a:rPr lang="en-US" sz="2600" dirty="0" smtClean="0"/>
              <a:t>.</a:t>
            </a:r>
          </a:p>
          <a:p>
            <a:pPr algn="just"/>
            <a:r>
              <a:rPr lang="en-US" sz="2600" dirty="0"/>
              <a:t>Knezevic, Dejan, et al. "Analytical validation of the </a:t>
            </a:r>
            <a:r>
              <a:rPr lang="en-US" sz="2600" dirty="0" smtClean="0"/>
              <a:t>Oncotype </a:t>
            </a:r>
            <a:r>
              <a:rPr lang="en-US" sz="2600" dirty="0"/>
              <a:t>DX prostate cancer assay–a clinical RT-PCR assay optimized for prostate needle biopsies." </a:t>
            </a:r>
            <a:r>
              <a:rPr lang="en-US" sz="2600" i="1" dirty="0"/>
              <a:t>BMC genomics</a:t>
            </a:r>
            <a:r>
              <a:rPr lang="en-US" sz="2600" dirty="0"/>
              <a:t> 14.1 (2013): 690.</a:t>
            </a:r>
          </a:p>
          <a:p>
            <a:pPr algn="just"/>
            <a:r>
              <a:rPr lang="en-US" sz="2600" dirty="0" smtClean="0"/>
              <a:t>Loeb</a:t>
            </a:r>
            <a:r>
              <a:rPr lang="en-US" sz="2600" dirty="0"/>
              <a:t>, Stacy, et al. "How active is active surveillance? Intensity of </a:t>
            </a:r>
            <a:r>
              <a:rPr lang="en-US" sz="2600" dirty="0" smtClean="0"/>
              <a:t>follow up </a:t>
            </a:r>
            <a:r>
              <a:rPr lang="en-US" sz="2600" dirty="0"/>
              <a:t>during active surveillance for prostate cancer in the United States." </a:t>
            </a:r>
            <a:r>
              <a:rPr lang="en-US" sz="2600" i="1" dirty="0"/>
              <a:t>The Journal of urology</a:t>
            </a:r>
            <a:r>
              <a:rPr lang="en-US" sz="2600" dirty="0"/>
              <a:t> 196.3 (2016): 721-726</a:t>
            </a:r>
            <a:r>
              <a:rPr lang="en-US" sz="2600" dirty="0" smtClean="0"/>
              <a:t>.</a:t>
            </a:r>
          </a:p>
          <a:p>
            <a:pPr algn="just"/>
            <a:r>
              <a:rPr lang="en-US" sz="2600" dirty="0"/>
              <a:t>Pinsky, Paul F., Howard L. Parnes, and Gerald Andriole. "Mortality and complications after prostate biopsy in the Prostate, Lung, Colorectal and Ovarian Cancer Screening (PLCO) trial." </a:t>
            </a:r>
            <a:r>
              <a:rPr lang="en-US" sz="2600" i="1" dirty="0"/>
              <a:t>BJU international</a:t>
            </a:r>
            <a:r>
              <a:rPr lang="en-US" sz="2600" dirty="0"/>
              <a:t> 113.2 (2014): 254-259</a:t>
            </a:r>
            <a:r>
              <a:rPr lang="en-US" sz="2600" dirty="0" smtClean="0"/>
              <a:t>.</a:t>
            </a:r>
          </a:p>
          <a:p>
            <a:pPr algn="just"/>
            <a:r>
              <a:rPr lang="en-US" sz="2600" dirty="0"/>
              <a:t>Roethke, Matthias, et al. "PI-RADS classification: structured reporting for MRI of the prostate." </a:t>
            </a:r>
            <a:r>
              <a:rPr lang="en-US" sz="2600" i="1" dirty="0"/>
              <a:t>Rofo</a:t>
            </a:r>
            <a:r>
              <a:rPr lang="en-US" sz="2600" dirty="0"/>
              <a:t> 185.3 (2013): 253-261</a:t>
            </a:r>
            <a:r>
              <a:rPr lang="en-US" sz="2600" dirty="0" smtClean="0"/>
              <a:t>.</a:t>
            </a:r>
            <a:endParaRPr lang="en-US" sz="2600" dirty="0"/>
          </a:p>
          <a:p>
            <a:pPr algn="just"/>
            <a:r>
              <a:rPr lang="en-US" sz="2600" dirty="0" smtClean="0"/>
              <a:t>Siegel</a:t>
            </a:r>
            <a:r>
              <a:rPr lang="en-US" sz="2600" dirty="0"/>
              <a:t>, Rebecca L., Kimberly D. Miller, and Ahmedin Jemal. "Cancer statistics, 2016." </a:t>
            </a:r>
            <a:r>
              <a:rPr lang="en-US" sz="2600" i="1" dirty="0"/>
              <a:t>CA: a cancer journal for clinicians</a:t>
            </a:r>
            <a:r>
              <a:rPr lang="en-US" sz="2600" dirty="0"/>
              <a:t> 66.1 (2016): 7-30</a:t>
            </a:r>
            <a:r>
              <a:rPr lang="en-US" sz="2600" dirty="0" smtClean="0"/>
              <a:t>.</a:t>
            </a:r>
          </a:p>
          <a:p>
            <a:pPr algn="just"/>
            <a:endParaRPr lang="en-US" sz="2600" dirty="0" smtClean="0"/>
          </a:p>
          <a:p>
            <a:pPr algn="just"/>
            <a:endParaRPr lang="en-US" sz="2600" dirty="0" smtClean="0"/>
          </a:p>
          <a:p>
            <a:pPr algn="just"/>
            <a:endParaRPr lang="en-US" sz="2600" dirty="0"/>
          </a:p>
          <a:p>
            <a:pPr algn="just"/>
            <a:endParaRPr lang="en-US" sz="2600" dirty="0"/>
          </a:p>
        </p:txBody>
      </p:sp>
      <p:sp>
        <p:nvSpPr>
          <p:cNvPr id="29" name="Text Box 9"/>
          <p:cNvSpPr txBox="1">
            <a:spLocks noChangeArrowheads="1"/>
          </p:cNvSpPr>
          <p:nvPr/>
        </p:nvSpPr>
        <p:spPr bwMode="auto">
          <a:xfrm>
            <a:off x="34594800" y="29822141"/>
            <a:ext cx="15680267" cy="581659"/>
          </a:xfrm>
          <a:prstGeom prst="rect">
            <a:avLst/>
          </a:prstGeom>
          <a:solidFill>
            <a:schemeClr val="tx2">
              <a:lumMod val="60000"/>
              <a:lumOff val="40000"/>
            </a:schemeClr>
          </a:solidFill>
          <a:ln w="9525">
            <a:noFill/>
            <a:miter lim="800000"/>
            <a:headEnd/>
            <a:tailEnd/>
          </a:ln>
        </p:spPr>
        <p:txBody>
          <a:bodyPr wrap="square" lIns="149313" tIns="74657" rIns="149313" bIns="74657">
            <a:prstTxWarp prst="textNoShape">
              <a:avLst/>
            </a:prstTxWarp>
            <a:spAutoFit/>
          </a:bodyPr>
          <a:lstStyle/>
          <a:p>
            <a:pPr algn="ctr" eaLnBrk="0" hangingPunct="0"/>
            <a:r>
              <a:rPr lang="en-US" sz="2800" b="1" dirty="0" smtClean="0">
                <a:solidFill>
                  <a:srgbClr val="FFFF00"/>
                </a:solidFill>
                <a:ea typeface="ＭＳ Ｐゴシック" pitchFamily="-109" charset="-128"/>
                <a:cs typeface="ＭＳ Ｐゴシック" pitchFamily="-109" charset="-128"/>
              </a:rPr>
              <a:t>Acknowledgements</a:t>
            </a:r>
          </a:p>
        </p:txBody>
      </p:sp>
      <p:sp>
        <p:nvSpPr>
          <p:cNvPr id="38" name="TextBox 37"/>
          <p:cNvSpPr txBox="1"/>
          <p:nvPr/>
        </p:nvSpPr>
        <p:spPr>
          <a:xfrm>
            <a:off x="34477036" y="11887200"/>
            <a:ext cx="7957897" cy="5690785"/>
          </a:xfrm>
          <a:prstGeom prst="rect">
            <a:avLst/>
          </a:prstGeom>
          <a:noFill/>
        </p:spPr>
        <p:txBody>
          <a:bodyPr wrap="square" lIns="149349" tIns="74674" rIns="149349" bIns="74674" numCol="1" rtlCol="0">
            <a:spAutoFit/>
          </a:bodyPr>
          <a:lstStyle/>
          <a:p>
            <a:pPr marL="457200" indent="-457200" algn="just">
              <a:buFont typeface="Arial" panose="020B0604020202020204" pitchFamily="34" charset="0"/>
              <a:buChar char="•"/>
            </a:pPr>
            <a:r>
              <a:rPr lang="en-US" sz="3000" dirty="0" smtClean="0"/>
              <a:t>Baseline Cohort Characteristics (table 2)</a:t>
            </a:r>
          </a:p>
          <a:p>
            <a:pPr marL="457200" indent="-457200" algn="just">
              <a:buFont typeface="Arial" panose="020B0604020202020204" pitchFamily="34" charset="0"/>
              <a:buChar char="•"/>
            </a:pPr>
            <a:r>
              <a:rPr lang="en-US" sz="3000" dirty="0" smtClean="0"/>
              <a:t>309 </a:t>
            </a:r>
            <a:r>
              <a:rPr lang="en-US" sz="3000" dirty="0"/>
              <a:t>men were identified to have biopsies and mp-MRI. </a:t>
            </a:r>
            <a:endParaRPr lang="en-US" sz="3000" dirty="0" smtClean="0"/>
          </a:p>
          <a:p>
            <a:pPr marL="457200" indent="-457200" algn="just">
              <a:buFont typeface="Arial" panose="020B0604020202020204" pitchFamily="34" charset="0"/>
              <a:buChar char="•"/>
            </a:pPr>
            <a:r>
              <a:rPr lang="en-US" sz="3000" dirty="0" smtClean="0"/>
              <a:t>47 (n; 15%) men submitted prostate biopsy specimens sufficient for Oncotype DX analysis.</a:t>
            </a:r>
          </a:p>
          <a:p>
            <a:pPr marL="457200" indent="-457200" algn="just">
              <a:buFont typeface="Arial" panose="020B0604020202020204" pitchFamily="34" charset="0"/>
              <a:buChar char="•"/>
            </a:pPr>
            <a:r>
              <a:rPr lang="en-US" sz="3000" dirty="0" smtClean="0"/>
              <a:t>Post</a:t>
            </a:r>
            <a:r>
              <a:rPr lang="en-US" sz="3000" dirty="0"/>
              <a:t>-MRI biopsy Gleason Score (figure 1</a:t>
            </a:r>
            <a:r>
              <a:rPr lang="en-US" sz="3000" dirty="0" smtClean="0"/>
              <a:t>)</a:t>
            </a:r>
            <a:endParaRPr lang="en-US" sz="3000" dirty="0"/>
          </a:p>
          <a:p>
            <a:pPr marL="1203945" lvl="1" indent="-457200" algn="just">
              <a:buFont typeface="Arial" panose="020B0604020202020204" pitchFamily="34" charset="0"/>
              <a:buChar char="•"/>
            </a:pPr>
            <a:r>
              <a:rPr lang="en-US" sz="3000" dirty="0"/>
              <a:t>18 (38%) no </a:t>
            </a:r>
            <a:r>
              <a:rPr lang="en-US" sz="3000" dirty="0" smtClean="0"/>
              <a:t>disease (Gleason 0)</a:t>
            </a:r>
            <a:endParaRPr lang="en-US" sz="3000" dirty="0"/>
          </a:p>
          <a:p>
            <a:pPr marL="1203945" lvl="1" indent="-457200" algn="just">
              <a:buFont typeface="Arial" panose="020B0604020202020204" pitchFamily="34" charset="0"/>
              <a:buChar char="•"/>
            </a:pPr>
            <a:r>
              <a:rPr lang="en-US" sz="3000" dirty="0"/>
              <a:t>12 (26%) Gleason 6</a:t>
            </a:r>
          </a:p>
          <a:p>
            <a:pPr marL="1203945" lvl="1" indent="-457200" algn="just">
              <a:buFont typeface="Arial" panose="020B0604020202020204" pitchFamily="34" charset="0"/>
              <a:buChar char="•"/>
            </a:pPr>
            <a:r>
              <a:rPr lang="en-US" sz="3000" dirty="0"/>
              <a:t>16 (34%) Gleason 7</a:t>
            </a:r>
          </a:p>
          <a:p>
            <a:pPr marL="1203945" lvl="1" indent="-457200" algn="just">
              <a:buFont typeface="Arial" panose="020B0604020202020204" pitchFamily="34" charset="0"/>
              <a:buChar char="•"/>
            </a:pPr>
            <a:r>
              <a:rPr lang="en-US" sz="3000" dirty="0"/>
              <a:t>1 (2%) Gleason 8 </a:t>
            </a:r>
          </a:p>
          <a:p>
            <a:pPr algn="just"/>
            <a:endParaRPr lang="en-US" sz="3000" dirty="0" smtClean="0"/>
          </a:p>
        </p:txBody>
      </p:sp>
      <p:sp>
        <p:nvSpPr>
          <p:cNvPr id="39" name="TextBox 38"/>
          <p:cNvSpPr txBox="1"/>
          <p:nvPr/>
        </p:nvSpPr>
        <p:spPr>
          <a:xfrm>
            <a:off x="34442400" y="4724400"/>
            <a:ext cx="16078200" cy="6152449"/>
          </a:xfrm>
          <a:prstGeom prst="rect">
            <a:avLst/>
          </a:prstGeom>
          <a:noFill/>
        </p:spPr>
        <p:txBody>
          <a:bodyPr wrap="square" lIns="149349" tIns="74674" rIns="149349" bIns="74674" rtlCol="0">
            <a:spAutoFit/>
          </a:bodyPr>
          <a:lstStyle/>
          <a:p>
            <a:pPr algn="just"/>
            <a:r>
              <a:rPr lang="en-US" sz="3000" dirty="0"/>
              <a:t>model to predict the likelihood of ‘favorable disease’ defined by Gleason score ≤ 3+4 and stage ≤T2. Likelihood of Favorable Pathology (LFP), Likelihood of Low-Grade Disease (LLGD) and Likelihood of Organ Confined Disease (LOCD) were reported as percentages. </a:t>
            </a:r>
          </a:p>
          <a:p>
            <a:pPr algn="just"/>
            <a:r>
              <a:rPr lang="en-US" sz="3000" dirty="0"/>
              <a:t> </a:t>
            </a:r>
          </a:p>
          <a:p>
            <a:pPr algn="just"/>
            <a:r>
              <a:rPr lang="en-US" sz="3000" dirty="0" smtClean="0"/>
              <a:t>Data </a:t>
            </a:r>
            <a:r>
              <a:rPr lang="en-US" sz="3000" dirty="0"/>
              <a:t>was entered into database using Microsoft Excel. Data collected included </a:t>
            </a:r>
            <a:r>
              <a:rPr lang="en-US" sz="3000" dirty="0" smtClean="0"/>
              <a:t>pre-MRI </a:t>
            </a:r>
            <a:r>
              <a:rPr lang="en-US" sz="3000" dirty="0"/>
              <a:t>Gleason </a:t>
            </a:r>
            <a:r>
              <a:rPr lang="en-US" sz="3000" dirty="0" smtClean="0"/>
              <a:t>score, </a:t>
            </a:r>
            <a:r>
              <a:rPr lang="en-US" sz="3000" dirty="0"/>
              <a:t>PI-RADS score, </a:t>
            </a:r>
            <a:r>
              <a:rPr lang="en-US" sz="3000" dirty="0" smtClean="0"/>
              <a:t>post-MRI </a:t>
            </a:r>
            <a:r>
              <a:rPr lang="en-US" sz="3000" dirty="0"/>
              <a:t>Gleason score on </a:t>
            </a:r>
            <a:r>
              <a:rPr lang="en-US" sz="3000" dirty="0" smtClean="0"/>
              <a:t>repeat </a:t>
            </a:r>
            <a:r>
              <a:rPr lang="en-US" sz="3000" dirty="0"/>
              <a:t>biopsy, and Oncotype DX results as GPS, LFP, LLGD and LOCD. </a:t>
            </a:r>
            <a:r>
              <a:rPr lang="en-US" sz="3000" dirty="0" smtClean="0"/>
              <a:t>POLR </a:t>
            </a:r>
            <a:r>
              <a:rPr lang="en-US" sz="3000" dirty="0"/>
              <a:t>was used to model the relationship between PI-RADS or Oncotype scores with Gleason scores (categorized as 0, 6, or 7/8)</a:t>
            </a:r>
            <a:r>
              <a:rPr lang="en-US" sz="3000" dirty="0" smtClean="0"/>
              <a:t>. The </a:t>
            </a:r>
            <a:r>
              <a:rPr lang="en-US" sz="3000" dirty="0"/>
              <a:t>parameters obtained from a POLR model were odds ratios, which in this case represented the change in odds of a better vs. worse Gleason outcome for a unit increase in PI-RADS or Oncotype score. Analyses were conducted using the statistical software environment R, version 3.3.2, and POLR estimation was conducted using the R package MASS, version 7.3-45.</a:t>
            </a:r>
          </a:p>
        </p:txBody>
      </p:sp>
      <p:sp>
        <p:nvSpPr>
          <p:cNvPr id="9" name="TextBox 8"/>
          <p:cNvSpPr txBox="1"/>
          <p:nvPr/>
        </p:nvSpPr>
        <p:spPr>
          <a:xfrm>
            <a:off x="838200" y="28041600"/>
            <a:ext cx="15468600" cy="9787295"/>
          </a:xfrm>
          <a:prstGeom prst="rect">
            <a:avLst/>
          </a:prstGeom>
          <a:noFill/>
        </p:spPr>
        <p:txBody>
          <a:bodyPr wrap="square" rtlCol="0">
            <a:spAutoFit/>
          </a:bodyPr>
          <a:lstStyle/>
          <a:p>
            <a:pPr algn="just"/>
            <a:r>
              <a:rPr lang="en-US" sz="3000" dirty="0"/>
              <a:t>Our study was approved by the institutional review board at the University of California, Davis for a retrospective chart review. Data was obtained from medical records from the University of California, Davis Medical Center. The Professional Billing Group (PBG) was queried for a list of patients that have low risk prostate cancer who were undergoing active surveillance and received a prostate biopsy based on CPT codes. Each subject was given a Study ID. A coded identifier list linked the patient study ID number with the identifiers. The designated research personnel also maintained a data collection list containing the study ID number and PHI.</a:t>
            </a:r>
          </a:p>
          <a:p>
            <a:pPr algn="just"/>
            <a:r>
              <a:rPr lang="en-US" sz="3000" dirty="0"/>
              <a:t>  </a:t>
            </a:r>
          </a:p>
          <a:p>
            <a:pPr algn="just"/>
            <a:r>
              <a:rPr lang="en-US" sz="3000" dirty="0"/>
              <a:t>Entry criteria included all men who underwent </a:t>
            </a:r>
            <a:r>
              <a:rPr lang="en-US" sz="3000" dirty="0" smtClean="0"/>
              <a:t>biopsy </a:t>
            </a:r>
            <a:r>
              <a:rPr lang="en-US" sz="3000" dirty="0"/>
              <a:t>of the prostate at UC Davis. Biopsy results included date, Gleason score, number of cores biopsied and number of positive cores. Additional criteria included men who underwent the Oncotype DX Prostate genomic assay and mp-MRI of the prostate. All subjects underwent repeat biopsy only after they were given a diagnosis of low or low-intermediate (Gleason score ≤ 3+4 and stage ≤T2) prostate cancer. </a:t>
            </a:r>
          </a:p>
          <a:p>
            <a:pPr algn="just"/>
            <a:r>
              <a:rPr lang="en-US" sz="3000" dirty="0"/>
              <a:t> </a:t>
            </a:r>
          </a:p>
          <a:p>
            <a:pPr algn="just"/>
            <a:r>
              <a:rPr lang="en-US" sz="3000" dirty="0"/>
              <a:t>MRI results were analyzed for presence or absence of suspicious lesions defined by PI-RADS score. The Oncotype </a:t>
            </a:r>
            <a:r>
              <a:rPr lang="en-US" sz="3000" dirty="0" err="1"/>
              <a:t>Dx</a:t>
            </a:r>
            <a:r>
              <a:rPr lang="en-US" sz="3000" dirty="0"/>
              <a:t> Prostate test results were reported as an overall expression score (Genomic Prostate Score; GPS) ranging from 0-100 of each biopsy specimen, where higher genomic scores are associated with more aggressive prostate cancer. The score was also incorporated with known clinical features into a </a:t>
            </a:r>
            <a:r>
              <a:rPr lang="en-US" sz="3000" dirty="0" smtClean="0"/>
              <a:t>multivariate</a:t>
            </a:r>
            <a:endParaRPr lang="en-US" sz="3000" dirty="0"/>
          </a:p>
        </p:txBody>
      </p:sp>
      <p:graphicFrame>
        <p:nvGraphicFramePr>
          <p:cNvPr id="67" name="Chart 66"/>
          <p:cNvGraphicFramePr/>
          <p:nvPr>
            <p:extLst>
              <p:ext uri="{D42A27DB-BD31-4B8C-83A1-F6EECF244321}">
                <p14:modId xmlns:p14="http://schemas.microsoft.com/office/powerpoint/2010/main" val="3619948617"/>
              </p:ext>
            </p:extLst>
          </p:nvPr>
        </p:nvGraphicFramePr>
        <p:xfrm>
          <a:off x="16078200" y="16764000"/>
          <a:ext cx="9144000" cy="66294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8" name="Chart 67"/>
          <p:cNvGraphicFramePr/>
          <p:nvPr>
            <p:extLst>
              <p:ext uri="{D42A27DB-BD31-4B8C-83A1-F6EECF244321}">
                <p14:modId xmlns:p14="http://schemas.microsoft.com/office/powerpoint/2010/main" val="2365158614"/>
              </p:ext>
            </p:extLst>
          </p:nvPr>
        </p:nvGraphicFramePr>
        <p:xfrm>
          <a:off x="24688800" y="16687800"/>
          <a:ext cx="9829800" cy="6553200"/>
        </p:xfrm>
        <a:graphic>
          <a:graphicData uri="http://schemas.openxmlformats.org/drawingml/2006/chart">
            <c:chart xmlns:c="http://schemas.openxmlformats.org/drawingml/2006/chart" xmlns:r="http://schemas.openxmlformats.org/officeDocument/2006/relationships" r:id="rId6"/>
          </a:graphicData>
        </a:graphic>
      </p:graphicFrame>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221200" y="23702130"/>
            <a:ext cx="16442606" cy="4362542"/>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917696" y="30082916"/>
            <a:ext cx="17143704" cy="2530684"/>
          </a:xfrm>
          <a:prstGeom prst="rect">
            <a:avLst/>
          </a:prstGeom>
        </p:spPr>
      </p:pic>
      <p:pic>
        <p:nvPicPr>
          <p:cNvPr id="11" name="Picture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7068800" y="33702203"/>
            <a:ext cx="16764716" cy="3892197"/>
          </a:xfrm>
          <a:prstGeom prst="rect">
            <a:avLst/>
          </a:prstGeom>
        </p:spPr>
      </p:pic>
      <p:sp>
        <p:nvSpPr>
          <p:cNvPr id="13" name="TextBox 12"/>
          <p:cNvSpPr txBox="1"/>
          <p:nvPr/>
        </p:nvSpPr>
        <p:spPr>
          <a:xfrm>
            <a:off x="34594800" y="30390405"/>
            <a:ext cx="15544800" cy="1384995"/>
          </a:xfrm>
          <a:prstGeom prst="rect">
            <a:avLst/>
          </a:prstGeom>
          <a:noFill/>
        </p:spPr>
        <p:txBody>
          <a:bodyPr wrap="square" rtlCol="0">
            <a:spAutoFit/>
          </a:bodyPr>
          <a:lstStyle/>
          <a:p>
            <a:pPr marL="457200" indent="-457200" algn="just">
              <a:buFont typeface="Arial"/>
              <a:buChar char="•"/>
            </a:pPr>
            <a:r>
              <a:rPr lang="en-US" sz="2800" dirty="0" smtClean="0"/>
              <a:t>Nicolai Hübner, M.D. Department of Urology, University of California, Davis, Medical Center</a:t>
            </a:r>
          </a:p>
          <a:p>
            <a:pPr marL="457200" indent="-457200" algn="just">
              <a:buFont typeface="Arial"/>
              <a:buChar char="•"/>
            </a:pPr>
            <a:r>
              <a:rPr lang="en-US" sz="2800" dirty="0" smtClean="0"/>
              <a:t>Blythe Durbin-Johnson, Principal Statistician, Department of Public Health Sciences, University of California, Davis</a:t>
            </a:r>
            <a:endParaRPr lang="en-US" sz="2800" dirty="0"/>
          </a:p>
        </p:txBody>
      </p:sp>
      <p:sp>
        <p:nvSpPr>
          <p:cNvPr id="24" name="Text Box 9"/>
          <p:cNvSpPr txBox="1">
            <a:spLocks noChangeArrowheads="1"/>
          </p:cNvSpPr>
          <p:nvPr/>
        </p:nvSpPr>
        <p:spPr bwMode="auto">
          <a:xfrm>
            <a:off x="34518600" y="10874653"/>
            <a:ext cx="16002000" cy="1012547"/>
          </a:xfrm>
          <a:prstGeom prst="rect">
            <a:avLst/>
          </a:prstGeom>
          <a:solidFill>
            <a:schemeClr val="tx2">
              <a:lumMod val="60000"/>
              <a:lumOff val="40000"/>
            </a:schemeClr>
          </a:solidFill>
          <a:ln w="9525">
            <a:noFill/>
            <a:miter lim="800000"/>
            <a:headEnd/>
            <a:tailEnd/>
          </a:ln>
        </p:spPr>
        <p:txBody>
          <a:bodyPr wrap="square" lIns="149313" tIns="74657" rIns="149313" bIns="74657">
            <a:prstTxWarp prst="textNoShape">
              <a:avLst/>
            </a:prstTxWarp>
            <a:spAutoFit/>
          </a:bodyPr>
          <a:lstStyle/>
          <a:p>
            <a:pPr algn="ctr" eaLnBrk="0" hangingPunct="0"/>
            <a:r>
              <a:rPr lang="en-US" sz="5600" b="1" dirty="0" smtClean="0">
                <a:solidFill>
                  <a:srgbClr val="FFFF00"/>
                </a:solidFill>
                <a:ea typeface="ＭＳ Ｐゴシック" pitchFamily="-109" charset="-128"/>
                <a:cs typeface="ＭＳ Ｐゴシック" pitchFamily="-109" charset="-128"/>
              </a:rPr>
              <a:t>Results</a:t>
            </a:r>
            <a:endParaRPr lang="en-US" sz="3900" dirty="0">
              <a:solidFill>
                <a:srgbClr val="FFFF00"/>
              </a:solidFill>
              <a:ea typeface="ＭＳ Ｐゴシック" pitchFamily="-109" charset="-128"/>
              <a:cs typeface="ＭＳ Ｐゴシック" pitchFamily="-109" charset="-128"/>
            </a:endParaRPr>
          </a:p>
        </p:txBody>
      </p:sp>
      <p:sp>
        <p:nvSpPr>
          <p:cNvPr id="2" name="TextBox 1"/>
          <p:cNvSpPr txBox="1"/>
          <p:nvPr/>
        </p:nvSpPr>
        <p:spPr>
          <a:xfrm>
            <a:off x="34575791" y="21031200"/>
            <a:ext cx="15887618" cy="8863965"/>
          </a:xfrm>
          <a:prstGeom prst="rect">
            <a:avLst/>
          </a:prstGeom>
          <a:noFill/>
        </p:spPr>
        <p:txBody>
          <a:bodyPr wrap="square" rtlCol="0">
            <a:spAutoFit/>
          </a:bodyPr>
          <a:lstStyle/>
          <a:p>
            <a:pPr algn="just"/>
            <a:r>
              <a:rPr lang="en-US" sz="3000" dirty="0" smtClean="0"/>
              <a:t>Although </a:t>
            </a:r>
            <a:r>
              <a:rPr lang="en-US" sz="3000" dirty="0"/>
              <a:t>MRI and genomics testing can aid in monitoring cancer progression, our results imply that they cannot be used together to predict and replace prostate biopsies. However, it should be noted that our lack of statistical significance could </a:t>
            </a:r>
            <a:r>
              <a:rPr lang="en-US" sz="3000" dirty="0" smtClean="0"/>
              <a:t>be a result of </a:t>
            </a:r>
            <a:r>
              <a:rPr lang="en-US" sz="3000" dirty="0"/>
              <a:t>our small sample size. Additionally, the Oncotype DX genomics assay generally predicts Gleason 4+3=7 or greater. The vast majority of our </a:t>
            </a:r>
            <a:r>
              <a:rPr lang="en-US" sz="3000" dirty="0" smtClean="0"/>
              <a:t>study population had no disease or Gleason 6 on post-MRI biopsies. </a:t>
            </a:r>
            <a:r>
              <a:rPr lang="en-US" sz="3000" dirty="0"/>
              <a:t>The fact that most of our subjects did not have optimal Gleason scores for the Oncotype DX assay could also explain why both PI-RADS scores and Oncotype </a:t>
            </a:r>
            <a:r>
              <a:rPr lang="en-US" sz="3000" dirty="0" err="1"/>
              <a:t>Dx</a:t>
            </a:r>
            <a:r>
              <a:rPr lang="en-US" sz="3000" dirty="0"/>
              <a:t> genomics assays were not predictive of Gleason scores.</a:t>
            </a:r>
          </a:p>
          <a:p>
            <a:pPr algn="just"/>
            <a:r>
              <a:rPr lang="en-US" sz="3000" dirty="0"/>
              <a:t> </a:t>
            </a:r>
          </a:p>
          <a:p>
            <a:pPr algn="just"/>
            <a:r>
              <a:rPr lang="en-US" sz="3000" dirty="0" smtClean="0"/>
              <a:t>Serial prostate </a:t>
            </a:r>
            <a:r>
              <a:rPr lang="en-US" sz="3000" dirty="0"/>
              <a:t>biopsies continue to be the gold standard for accurately monitoring a patient’s cancer progression. </a:t>
            </a:r>
            <a:r>
              <a:rPr lang="en-US" sz="3000" dirty="0" smtClean="0"/>
              <a:t>Additionally</a:t>
            </a:r>
            <a:r>
              <a:rPr lang="en-US" sz="3000" dirty="0"/>
              <a:t>, despite their invasiveness some studies show that mortality rates were not found to be higher after prostate biopsy and complications were relatively infrequent. In fact, </a:t>
            </a:r>
            <a:r>
              <a:rPr lang="en-US" sz="3000" dirty="0" smtClean="0"/>
              <a:t>some studies show repeat </a:t>
            </a:r>
            <a:r>
              <a:rPr lang="en-US" sz="3000" dirty="0"/>
              <a:t>biopsies </a:t>
            </a:r>
            <a:r>
              <a:rPr lang="en-US" sz="3000" dirty="0" smtClean="0"/>
              <a:t>have actually been associated </a:t>
            </a:r>
            <a:r>
              <a:rPr lang="en-US" sz="3000" dirty="0"/>
              <a:t>with lower rates of non-infectious complications.</a:t>
            </a:r>
          </a:p>
          <a:p>
            <a:pPr algn="just"/>
            <a:r>
              <a:rPr lang="en-US" sz="3000" dirty="0"/>
              <a:t> </a:t>
            </a:r>
          </a:p>
          <a:p>
            <a:pPr algn="just"/>
            <a:r>
              <a:rPr lang="en-US" sz="3000" dirty="0"/>
              <a:t>Despite our investigative efforts to make AS less invasive for </a:t>
            </a:r>
            <a:r>
              <a:rPr lang="en-US" sz="3000" dirty="0" smtClean="0"/>
              <a:t>men </a:t>
            </a:r>
            <a:r>
              <a:rPr lang="en-US" sz="3000" dirty="0"/>
              <a:t>with prostate cancer, it currently appears as though prostate biopsies will continue to be the mainstay for monitoring </a:t>
            </a:r>
            <a:r>
              <a:rPr lang="en-US" sz="3000" dirty="0" smtClean="0"/>
              <a:t>disease progression</a:t>
            </a:r>
            <a:r>
              <a:rPr lang="en-US" sz="3000" dirty="0"/>
              <a:t>. However, further research </a:t>
            </a:r>
            <a:r>
              <a:rPr lang="en-US" sz="3000" dirty="0" smtClean="0"/>
              <a:t>with a </a:t>
            </a:r>
            <a:r>
              <a:rPr lang="en-US" sz="3000" dirty="0"/>
              <a:t>larger sample </a:t>
            </a:r>
            <a:r>
              <a:rPr lang="en-US" sz="3000" dirty="0" smtClean="0"/>
              <a:t>size </a:t>
            </a:r>
            <a:r>
              <a:rPr lang="en-US" sz="3000" dirty="0"/>
              <a:t>and </a:t>
            </a:r>
            <a:r>
              <a:rPr lang="en-US" sz="3000" dirty="0" smtClean="0"/>
              <a:t>with subjects who have </a:t>
            </a:r>
            <a:r>
              <a:rPr lang="en-US" sz="3000" dirty="0"/>
              <a:t>Gleason scores optimal for Oncotype DX genomics testing should be investigated. </a:t>
            </a:r>
          </a:p>
        </p:txBody>
      </p:sp>
      <p:sp>
        <p:nvSpPr>
          <p:cNvPr id="3" name="TextBox 2"/>
          <p:cNvSpPr txBox="1"/>
          <p:nvPr/>
        </p:nvSpPr>
        <p:spPr>
          <a:xfrm>
            <a:off x="17221200" y="28032670"/>
            <a:ext cx="16383000" cy="923330"/>
          </a:xfrm>
          <a:prstGeom prst="rect">
            <a:avLst/>
          </a:prstGeom>
          <a:noFill/>
        </p:spPr>
        <p:txBody>
          <a:bodyPr wrap="square" rtlCol="0">
            <a:spAutoFit/>
          </a:bodyPr>
          <a:lstStyle/>
          <a:p>
            <a:r>
              <a:rPr lang="en-US" sz="1800" dirty="0" smtClean="0">
                <a:solidFill>
                  <a:schemeClr val="accent4">
                    <a:lumMod val="10000"/>
                  </a:schemeClr>
                </a:solidFill>
              </a:rPr>
              <a:t>Abbreviations: PI-RADS, Prostate Imaging Reporting and Data System; GPS, Genomic Prostate Score; LFP, Likelihood of Favorable Pathology; LLGD, Likelihood of Low-Grade Disease; LOCD, Likelihood of Organ Confined Disease</a:t>
            </a:r>
          </a:p>
          <a:p>
            <a:r>
              <a:rPr lang="en-US" sz="1800" dirty="0" smtClean="0">
                <a:solidFill>
                  <a:schemeClr val="accent4">
                    <a:lumMod val="10000"/>
                  </a:schemeClr>
                </a:solidFill>
              </a:rPr>
              <a:t>Legend: </a:t>
            </a:r>
            <a:r>
              <a:rPr lang="en-US" sz="1800" dirty="0">
                <a:solidFill>
                  <a:schemeClr val="accent4">
                    <a:lumMod val="10000"/>
                  </a:schemeClr>
                </a:solidFill>
              </a:rPr>
              <a:t>“Positive”, PI-RADS 3-5; “Negative”, PI-RADS 0-2 </a:t>
            </a:r>
          </a:p>
        </p:txBody>
      </p:sp>
      <p:sp>
        <p:nvSpPr>
          <p:cNvPr id="27" name="TextBox 26"/>
          <p:cNvSpPr txBox="1"/>
          <p:nvPr/>
        </p:nvSpPr>
        <p:spPr>
          <a:xfrm>
            <a:off x="16916400" y="32549068"/>
            <a:ext cx="16916400" cy="369332"/>
          </a:xfrm>
          <a:prstGeom prst="rect">
            <a:avLst/>
          </a:prstGeom>
          <a:noFill/>
        </p:spPr>
        <p:txBody>
          <a:bodyPr wrap="square" rtlCol="0">
            <a:spAutoFit/>
          </a:bodyPr>
          <a:lstStyle/>
          <a:p>
            <a:r>
              <a:rPr lang="en-US" sz="1800" dirty="0" smtClean="0">
                <a:solidFill>
                  <a:schemeClr val="accent4">
                    <a:lumMod val="10000"/>
                  </a:schemeClr>
                </a:solidFill>
              </a:rPr>
              <a:t>Abbreviations: PI-RADS, Prostate Imaging Reporting and Data System; LFP, Likelihood of Favorable Pathology</a:t>
            </a:r>
            <a:endParaRPr lang="en-US" sz="1800" dirty="0">
              <a:solidFill>
                <a:schemeClr val="accent4">
                  <a:lumMod val="10000"/>
                </a:schemeClr>
              </a:solidFill>
            </a:endParaRPr>
          </a:p>
        </p:txBody>
      </p:sp>
      <p:sp>
        <p:nvSpPr>
          <p:cNvPr id="12" name="TextBox 11"/>
          <p:cNvSpPr txBox="1"/>
          <p:nvPr/>
        </p:nvSpPr>
        <p:spPr>
          <a:xfrm>
            <a:off x="42538609" y="11887200"/>
            <a:ext cx="7943809" cy="3323987"/>
          </a:xfrm>
          <a:prstGeom prst="rect">
            <a:avLst/>
          </a:prstGeom>
          <a:noFill/>
        </p:spPr>
        <p:txBody>
          <a:bodyPr wrap="square" rtlCol="0">
            <a:spAutoFit/>
          </a:bodyPr>
          <a:lstStyle/>
          <a:p>
            <a:pPr marL="457200" indent="-457200" algn="just">
              <a:buFont typeface="Arial" panose="020B0604020202020204" pitchFamily="34" charset="0"/>
              <a:buChar char="•"/>
            </a:pPr>
            <a:r>
              <a:rPr lang="en-US" sz="3000" dirty="0" smtClean="0"/>
              <a:t>PI-RADS Scores (figure 2)</a:t>
            </a:r>
          </a:p>
          <a:p>
            <a:pPr marL="1203945" lvl="1" indent="-457200" algn="just">
              <a:buFont typeface="Arial" panose="020B0604020202020204" pitchFamily="34" charset="0"/>
              <a:buChar char="•"/>
            </a:pPr>
            <a:r>
              <a:rPr lang="en-US" sz="3000" dirty="0" smtClean="0"/>
              <a:t>5 </a:t>
            </a:r>
            <a:r>
              <a:rPr lang="en-US" sz="3000" dirty="0"/>
              <a:t>(11%) </a:t>
            </a:r>
            <a:r>
              <a:rPr lang="en-US" sz="3000" dirty="0" smtClean="0"/>
              <a:t>no disease (PI-RADS 0) </a:t>
            </a:r>
          </a:p>
          <a:p>
            <a:pPr marL="1203945" lvl="1" indent="-457200" algn="just">
              <a:buFont typeface="Arial" panose="020B0604020202020204" pitchFamily="34" charset="0"/>
              <a:buChar char="•"/>
            </a:pPr>
            <a:r>
              <a:rPr lang="en-US" sz="3000" dirty="0" smtClean="0"/>
              <a:t>0 (0</a:t>
            </a:r>
            <a:r>
              <a:rPr lang="en-US" sz="3000" dirty="0"/>
              <a:t>%) </a:t>
            </a:r>
            <a:r>
              <a:rPr lang="en-US" sz="3000" dirty="0" smtClean="0"/>
              <a:t>PI-RADS 1</a:t>
            </a:r>
          </a:p>
          <a:p>
            <a:pPr marL="1203945" lvl="1" indent="-457200" algn="just">
              <a:buFont typeface="Arial" panose="020B0604020202020204" pitchFamily="34" charset="0"/>
              <a:buChar char="•"/>
            </a:pPr>
            <a:r>
              <a:rPr lang="en-US" sz="3000" dirty="0" smtClean="0"/>
              <a:t>3 </a:t>
            </a:r>
            <a:r>
              <a:rPr lang="en-US" sz="3000" dirty="0"/>
              <a:t>(6%) </a:t>
            </a:r>
            <a:r>
              <a:rPr lang="en-US" sz="3000" dirty="0" smtClean="0"/>
              <a:t>PI-RADS 2 </a:t>
            </a:r>
          </a:p>
          <a:p>
            <a:pPr marL="1203945" lvl="1" indent="-457200" algn="just">
              <a:buFont typeface="Arial" panose="020B0604020202020204" pitchFamily="34" charset="0"/>
              <a:buChar char="•"/>
            </a:pPr>
            <a:r>
              <a:rPr lang="en-US" sz="3000" dirty="0" smtClean="0"/>
              <a:t>9 </a:t>
            </a:r>
            <a:r>
              <a:rPr lang="en-US" sz="3000" dirty="0"/>
              <a:t>(19</a:t>
            </a:r>
            <a:r>
              <a:rPr lang="en-US" sz="3000" dirty="0" smtClean="0"/>
              <a:t>%) PI-RADS 3</a:t>
            </a:r>
          </a:p>
          <a:p>
            <a:pPr marL="1203945" lvl="1" indent="-457200" algn="just">
              <a:buFont typeface="Arial" panose="020B0604020202020204" pitchFamily="34" charset="0"/>
              <a:buChar char="•"/>
            </a:pPr>
            <a:r>
              <a:rPr lang="en-US" sz="3000" dirty="0" smtClean="0"/>
              <a:t>23 </a:t>
            </a:r>
            <a:r>
              <a:rPr lang="en-US" sz="3000" dirty="0"/>
              <a:t>(49</a:t>
            </a:r>
            <a:r>
              <a:rPr lang="en-US" sz="3000" dirty="0" smtClean="0"/>
              <a:t>%) PI-RADS </a:t>
            </a:r>
            <a:r>
              <a:rPr lang="en-US" sz="3000" dirty="0"/>
              <a:t>4 </a:t>
            </a:r>
            <a:endParaRPr lang="en-US" sz="3000" dirty="0" smtClean="0"/>
          </a:p>
          <a:p>
            <a:pPr marL="1203945" lvl="1" indent="-457200" algn="just">
              <a:buFont typeface="Arial" panose="020B0604020202020204" pitchFamily="34" charset="0"/>
              <a:buChar char="•"/>
            </a:pPr>
            <a:r>
              <a:rPr lang="en-US" sz="3000" dirty="0" smtClean="0"/>
              <a:t>7 </a:t>
            </a:r>
            <a:r>
              <a:rPr lang="en-US" sz="3000" dirty="0"/>
              <a:t>(15%) </a:t>
            </a:r>
            <a:r>
              <a:rPr lang="en-US" sz="3000" dirty="0" smtClean="0"/>
              <a:t>PI-RADS 5</a:t>
            </a:r>
            <a:endParaRPr lang="en-US" sz="3000" dirty="0"/>
          </a:p>
        </p:txBody>
      </p:sp>
      <p:sp>
        <p:nvSpPr>
          <p:cNvPr id="14" name="TextBox 13"/>
          <p:cNvSpPr txBox="1"/>
          <p:nvPr/>
        </p:nvSpPr>
        <p:spPr>
          <a:xfrm>
            <a:off x="34594799" y="17097613"/>
            <a:ext cx="15944809" cy="3323987"/>
          </a:xfrm>
          <a:prstGeom prst="rect">
            <a:avLst/>
          </a:prstGeom>
          <a:noFill/>
        </p:spPr>
        <p:txBody>
          <a:bodyPr wrap="square" rtlCol="0">
            <a:spAutoFit/>
          </a:bodyPr>
          <a:lstStyle/>
          <a:p>
            <a:r>
              <a:rPr lang="en-US" sz="3000" dirty="0" smtClean="0"/>
              <a:t>Table 3 </a:t>
            </a:r>
            <a:r>
              <a:rPr lang="en-US" sz="3000" dirty="0"/>
              <a:t>shows the results of univariable (one model per predictor) proportional odds logistic regression model of Gleason score by PI-RADS and Oncotype scores. Table 4</a:t>
            </a:r>
            <a:r>
              <a:rPr lang="en-US" sz="3000" dirty="0" smtClean="0"/>
              <a:t> </a:t>
            </a:r>
            <a:r>
              <a:rPr lang="en-US" sz="3000" dirty="0"/>
              <a:t>shows multivariable proportional odds logistic regression model of Gleason score by PI-RADS and Oncotype LFP scores. In both univariable and multivariable models, no predictor is significantly associated with </a:t>
            </a:r>
            <a:r>
              <a:rPr lang="en-US" sz="3000" dirty="0" smtClean="0"/>
              <a:t>post-MRI Gleason </a:t>
            </a:r>
            <a:r>
              <a:rPr lang="en-US" sz="3000" dirty="0"/>
              <a:t>score.  Table 5</a:t>
            </a:r>
            <a:r>
              <a:rPr lang="en-US" sz="3000" dirty="0" smtClean="0"/>
              <a:t> </a:t>
            </a:r>
            <a:r>
              <a:rPr lang="en-US" sz="3000" dirty="0"/>
              <a:t>shows predictions of Gleason score from the multivariable model. 22 out of 47 observations (47%) are predicted correctly.</a:t>
            </a:r>
          </a:p>
          <a:p>
            <a:endParaRPr lang="en-US" sz="3000" dirty="0"/>
          </a:p>
        </p:txBody>
      </p:sp>
      <p:pic>
        <p:nvPicPr>
          <p:cNvPr id="15" name="Picture 1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1793200" y="6019800"/>
            <a:ext cx="7317026" cy="3124200"/>
          </a:xfrm>
          <a:prstGeom prst="rect">
            <a:avLst/>
          </a:prstGeom>
        </p:spPr>
      </p:pic>
      <p:sp>
        <p:nvSpPr>
          <p:cNvPr id="20" name="Rectangle 19"/>
          <p:cNvSpPr/>
          <p:nvPr/>
        </p:nvSpPr>
        <p:spPr>
          <a:xfrm>
            <a:off x="21717000" y="5029200"/>
            <a:ext cx="7543800" cy="892552"/>
          </a:xfrm>
          <a:prstGeom prst="rect">
            <a:avLst/>
          </a:prstGeom>
        </p:spPr>
        <p:txBody>
          <a:bodyPr wrap="square">
            <a:spAutoFit/>
          </a:bodyPr>
          <a:lstStyle/>
          <a:p>
            <a:pPr algn="ctr"/>
            <a:r>
              <a:rPr lang="en-US" sz="2600" dirty="0">
                <a:solidFill>
                  <a:schemeClr val="accent4">
                    <a:lumMod val="10000"/>
                  </a:schemeClr>
                </a:solidFill>
              </a:rPr>
              <a:t>Table 1. Prostate Imaging Reporting and Data System (PI-RADS) Scoring </a:t>
            </a:r>
            <a:r>
              <a:rPr lang="en-US" sz="2600" dirty="0" smtClean="0">
                <a:solidFill>
                  <a:schemeClr val="accent4">
                    <a:lumMod val="10000"/>
                  </a:schemeClr>
                </a:solidFill>
              </a:rPr>
              <a:t>Scale</a:t>
            </a:r>
            <a:endParaRPr lang="en-US" sz="2600" dirty="0">
              <a:solidFill>
                <a:schemeClr val="accent4">
                  <a:lumMod val="10000"/>
                </a:schemeClr>
              </a:solidFill>
            </a:endParaRPr>
          </a:p>
        </p:txBody>
      </p:sp>
      <p:pic>
        <p:nvPicPr>
          <p:cNvPr id="16" name="Picture 1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9583400" y="10146744"/>
            <a:ext cx="11810999" cy="4940856"/>
          </a:xfrm>
          <a:prstGeom prst="rect">
            <a:avLst/>
          </a:prstGeom>
        </p:spPr>
      </p:pic>
      <p:sp>
        <p:nvSpPr>
          <p:cNvPr id="33" name="Rectangle 32"/>
          <p:cNvSpPr/>
          <p:nvPr/>
        </p:nvSpPr>
        <p:spPr>
          <a:xfrm>
            <a:off x="19583400" y="9829800"/>
            <a:ext cx="7543800" cy="492443"/>
          </a:xfrm>
          <a:prstGeom prst="rect">
            <a:avLst/>
          </a:prstGeom>
        </p:spPr>
        <p:txBody>
          <a:bodyPr wrap="square">
            <a:spAutoFit/>
          </a:bodyPr>
          <a:lstStyle/>
          <a:p>
            <a:r>
              <a:rPr lang="en-US" sz="2600" dirty="0" smtClean="0">
                <a:solidFill>
                  <a:schemeClr val="accent4">
                    <a:lumMod val="10000"/>
                  </a:schemeClr>
                </a:solidFill>
              </a:rPr>
              <a:t>Table 2. Baseline Cohort Characteristics</a:t>
            </a:r>
            <a:endParaRPr lang="en-US" sz="2600" dirty="0">
              <a:solidFill>
                <a:schemeClr val="accent4">
                  <a:lumMod val="10000"/>
                </a:schemeClr>
              </a:solidFill>
            </a:endParaRPr>
          </a:p>
        </p:txBody>
      </p:sp>
      <p:sp>
        <p:nvSpPr>
          <p:cNvPr id="34" name="TextBox 33"/>
          <p:cNvSpPr txBox="1"/>
          <p:nvPr/>
        </p:nvSpPr>
        <p:spPr>
          <a:xfrm>
            <a:off x="19659600" y="15011400"/>
            <a:ext cx="11582400" cy="923330"/>
          </a:xfrm>
          <a:prstGeom prst="rect">
            <a:avLst/>
          </a:prstGeom>
          <a:noFill/>
        </p:spPr>
        <p:txBody>
          <a:bodyPr wrap="square" rtlCol="0">
            <a:spAutoFit/>
          </a:bodyPr>
          <a:lstStyle/>
          <a:p>
            <a:r>
              <a:rPr lang="en-US" sz="1800" dirty="0" smtClean="0">
                <a:solidFill>
                  <a:schemeClr val="accent4">
                    <a:lumMod val="10000"/>
                  </a:schemeClr>
                </a:solidFill>
              </a:rPr>
              <a:t>Abbreviations: PI-RADS, Prostate Imaging Reporting and Data System; GPS, Genomic Prostate Score; LFP, Likelihood of Favorable Pathology; LLGD, Likelihood of Low-Grade Disease; LOCD, Likelihood of Organ Confined Disease</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Default Design">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3135313" rtl="0" eaLnBrk="1" fontAlgn="base" latinLnBrk="0" hangingPunct="1">
          <a:lnSpc>
            <a:spcPct val="100000"/>
          </a:lnSpc>
          <a:spcBef>
            <a:spcPct val="0"/>
          </a:spcBef>
          <a:spcAft>
            <a:spcPct val="0"/>
          </a:spcAft>
          <a:buClrTx/>
          <a:buSzTx/>
          <a:buFontTx/>
          <a:buNone/>
          <a:tabLst/>
          <a:defRPr kumimoji="0" lang="en-US" sz="6200" b="0" i="0" u="none" strike="noStrike" cap="none" normalizeH="0" baseline="0">
            <a:ln>
              <a:noFill/>
            </a:ln>
            <a:solidFill>
              <a:schemeClr val="tx1"/>
            </a:solidFill>
            <a:effectLst/>
            <a:latin typeface="Arial" pitchFamily="-107" charset="0"/>
            <a:ea typeface="Arial" pitchFamily="-107" charset="0"/>
            <a:cs typeface="Arial" pitchFamily="-107"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3135313" rtl="0" eaLnBrk="1" fontAlgn="base" latinLnBrk="0" hangingPunct="1">
          <a:lnSpc>
            <a:spcPct val="100000"/>
          </a:lnSpc>
          <a:spcBef>
            <a:spcPct val="0"/>
          </a:spcBef>
          <a:spcAft>
            <a:spcPct val="0"/>
          </a:spcAft>
          <a:buClrTx/>
          <a:buSzTx/>
          <a:buFontTx/>
          <a:buNone/>
          <a:tabLst/>
          <a:defRPr kumimoji="0" lang="en-US" sz="6200" b="0" i="0" u="none" strike="noStrike" cap="none" normalizeH="0" baseline="0">
            <a:ln>
              <a:noFill/>
            </a:ln>
            <a:solidFill>
              <a:schemeClr val="tx1"/>
            </a:solidFill>
            <a:effectLst/>
            <a:latin typeface="Arial" pitchFamily="-107" charset="0"/>
            <a:ea typeface="Arial" pitchFamily="-107" charset="0"/>
            <a:cs typeface="Arial" pitchFamily="-107"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8842</TotalTime>
  <Words>1565</Words>
  <Application>Microsoft Office PowerPoint</Application>
  <PresentationFormat>Custom</PresentationFormat>
  <Paragraphs>72</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Default Design</vt:lpstr>
      <vt:lpstr>Active Surveillance for Prostate Cancer: A preliminary look at the use of multi-parametric-MRI and cancer genomics for candidate disease monitoring Rafael Gonzalez, Alex Cantrell, M.D., Marc Dall’Era, M.D., Department of Urology, UC Davis Medical Center</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Pesticide Illness Surveillance and Awareness; A Multi Agency Collaboration</dc:title>
  <dc:creator>Aaron</dc:creator>
  <cp:lastModifiedBy>ntwadmin</cp:lastModifiedBy>
  <cp:revision>219</cp:revision>
  <cp:lastPrinted>2011-10-11T21:07:34Z</cp:lastPrinted>
  <dcterms:created xsi:type="dcterms:W3CDTF">2012-07-11T03:14:37Z</dcterms:created>
  <dcterms:modified xsi:type="dcterms:W3CDTF">2017-07-13T16:13:42Z</dcterms:modified>
</cp:coreProperties>
</file>